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 id="2147483776" r:id="rId2"/>
  </p:sldMasterIdLst>
  <p:notesMasterIdLst>
    <p:notesMasterId r:id="rId31"/>
  </p:notesMasterIdLst>
  <p:handoutMasterIdLst>
    <p:handoutMasterId r:id="rId32"/>
  </p:handoutMasterIdLst>
  <p:sldIdLst>
    <p:sldId id="256" r:id="rId3"/>
    <p:sldId id="257" r:id="rId4"/>
    <p:sldId id="352" r:id="rId5"/>
    <p:sldId id="385" r:id="rId6"/>
    <p:sldId id="440" r:id="rId7"/>
    <p:sldId id="348" r:id="rId8"/>
    <p:sldId id="417" r:id="rId9"/>
    <p:sldId id="340" r:id="rId10"/>
    <p:sldId id="418" r:id="rId11"/>
    <p:sldId id="311" r:id="rId12"/>
    <p:sldId id="399" r:id="rId13"/>
    <p:sldId id="439" r:id="rId14"/>
    <p:sldId id="419" r:id="rId15"/>
    <p:sldId id="411" r:id="rId16"/>
    <p:sldId id="400" r:id="rId17"/>
    <p:sldId id="444" r:id="rId18"/>
    <p:sldId id="445" r:id="rId19"/>
    <p:sldId id="438" r:id="rId20"/>
    <p:sldId id="443" r:id="rId21"/>
    <p:sldId id="437" r:id="rId22"/>
    <p:sldId id="420" r:id="rId23"/>
    <p:sldId id="401" r:id="rId24"/>
    <p:sldId id="428" r:id="rId25"/>
    <p:sldId id="441" r:id="rId26"/>
    <p:sldId id="442" r:id="rId27"/>
    <p:sldId id="427" r:id="rId28"/>
    <p:sldId id="436" r:id="rId29"/>
    <p:sldId id="347" r:id="rId30"/>
  </p:sldIdLst>
  <p:sldSz cx="12192000" cy="6858000"/>
  <p:notesSz cx="9939338" cy="68072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 id="{A9E99A63-9EDD-45E2-A157-4F880596F23A}">
          <p14:sldIdLst>
            <p14:sldId id="256"/>
            <p14:sldId id="257"/>
          </p14:sldIdLst>
        </p14:section>
        <p14:section name="現状分析・問題意識" id="{BEDF291C-D7AA-44E4-A8FC-C71B316F44A3}">
          <p14:sldIdLst>
            <p14:sldId id="352"/>
            <p14:sldId id="385"/>
            <p14:sldId id="440"/>
            <p14:sldId id="348"/>
            <p14:sldId id="417"/>
            <p14:sldId id="340"/>
            <p14:sldId id="418"/>
            <p14:sldId id="311"/>
          </p14:sldIdLst>
        </p14:section>
        <p14:section name="先行研究・研究目的" id="{2257A00A-8700-493E-BC31-91963186D442}">
          <p14:sldIdLst>
            <p14:sldId id="399"/>
            <p14:sldId id="439"/>
            <p14:sldId id="419"/>
            <p14:sldId id="411"/>
          </p14:sldIdLst>
        </p14:section>
        <p14:section name="仮説導出・仮説検証" id="{BA234BA9-5003-4B5B-9983-51A372E6C23A}">
          <p14:sldIdLst>
            <p14:sldId id="400"/>
            <p14:sldId id="444"/>
            <p14:sldId id="445"/>
            <p14:sldId id="438"/>
            <p14:sldId id="443"/>
            <p14:sldId id="437"/>
            <p14:sldId id="420"/>
            <p14:sldId id="401"/>
            <p14:sldId id="428"/>
            <p14:sldId id="441"/>
            <p14:sldId id="442"/>
            <p14:sldId id="427"/>
            <p14:sldId id="436"/>
            <p14:sldId id="34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ui Murakami" initials="YM"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DF4"/>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41" autoAdjust="0"/>
    <p:restoredTop sz="83665" autoAdjust="0"/>
  </p:normalViewPr>
  <p:slideViewPr>
    <p:cSldViewPr snapToGrid="0">
      <p:cViewPr varScale="1">
        <p:scale>
          <a:sx n="68" d="100"/>
          <a:sy n="68" d="100"/>
        </p:scale>
        <p:origin x="1186" y="53"/>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7046" cy="34036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629992" y="0"/>
            <a:ext cx="4307046" cy="340360"/>
          </a:xfrm>
          <a:prstGeom prst="rect">
            <a:avLst/>
          </a:prstGeom>
        </p:spPr>
        <p:txBody>
          <a:bodyPr vert="horz" lIns="91440" tIns="45720" rIns="91440" bIns="45720" rtlCol="0"/>
          <a:lstStyle>
            <a:lvl1pPr algn="r">
              <a:defRPr sz="1200"/>
            </a:lvl1pPr>
          </a:lstStyle>
          <a:p>
            <a:fld id="{AD877CD5-315C-4D26-AD5C-E31BF8912B49}" type="datetimeFigureOut">
              <a:rPr kumimoji="1" lang="ja-JP" altLang="en-US" smtClean="0"/>
              <a:t>2016/12/14</a:t>
            </a:fld>
            <a:endParaRPr kumimoji="1" lang="ja-JP" altLang="en-US"/>
          </a:p>
        </p:txBody>
      </p:sp>
      <p:sp>
        <p:nvSpPr>
          <p:cNvPr id="4" name="フッター プレースホルダー 3"/>
          <p:cNvSpPr>
            <a:spLocks noGrp="1"/>
          </p:cNvSpPr>
          <p:nvPr>
            <p:ph type="ftr" sz="quarter" idx="2"/>
          </p:nvPr>
        </p:nvSpPr>
        <p:spPr>
          <a:xfrm>
            <a:off x="0" y="6465659"/>
            <a:ext cx="4307046" cy="34036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629992" y="6465659"/>
            <a:ext cx="4307046" cy="340360"/>
          </a:xfrm>
          <a:prstGeom prst="rect">
            <a:avLst/>
          </a:prstGeom>
        </p:spPr>
        <p:txBody>
          <a:bodyPr vert="horz" lIns="91440" tIns="45720" rIns="91440" bIns="45720" rtlCol="0" anchor="b"/>
          <a:lstStyle>
            <a:lvl1pPr algn="r">
              <a:defRPr sz="1200"/>
            </a:lvl1pPr>
          </a:lstStyle>
          <a:p>
            <a:fld id="{B5C2BFC0-A0DD-4568-8D67-81A37F755AAC}" type="slidenum">
              <a:rPr kumimoji="1" lang="ja-JP" altLang="en-US" smtClean="0"/>
              <a:t>‹#›</a:t>
            </a:fld>
            <a:endParaRPr kumimoji="1" lang="ja-JP" altLang="en-US"/>
          </a:p>
        </p:txBody>
      </p:sp>
    </p:spTree>
    <p:extLst>
      <p:ext uri="{BB962C8B-B14F-4D97-AF65-F5344CB8AC3E}">
        <p14:creationId xmlns:p14="http://schemas.microsoft.com/office/powerpoint/2010/main" val="531542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4307046" cy="341542"/>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5629992" y="1"/>
            <a:ext cx="4307046" cy="341542"/>
          </a:xfrm>
          <a:prstGeom prst="rect">
            <a:avLst/>
          </a:prstGeom>
        </p:spPr>
        <p:txBody>
          <a:bodyPr vert="horz" lIns="91440" tIns="45720" rIns="91440" bIns="45720" rtlCol="0"/>
          <a:lstStyle>
            <a:lvl1pPr algn="r">
              <a:defRPr sz="1200"/>
            </a:lvl1pPr>
          </a:lstStyle>
          <a:p>
            <a:fld id="{5BFEF854-87D8-4BC3-8447-DD58992CAF1A}" type="datetimeFigureOut">
              <a:rPr kumimoji="1" lang="ja-JP" altLang="en-US" smtClean="0"/>
              <a:t>2016/12/14</a:t>
            </a:fld>
            <a:endParaRPr kumimoji="1" lang="ja-JP" altLang="en-US" dirty="0"/>
          </a:p>
        </p:txBody>
      </p:sp>
      <p:sp>
        <p:nvSpPr>
          <p:cNvPr id="4" name="スライド イメージ プレースホルダー 3"/>
          <p:cNvSpPr>
            <a:spLocks noGrp="1" noRot="1" noChangeAspect="1"/>
          </p:cNvSpPr>
          <p:nvPr>
            <p:ph type="sldImg" idx="2"/>
          </p:nvPr>
        </p:nvSpPr>
        <p:spPr>
          <a:xfrm>
            <a:off x="2927350" y="850900"/>
            <a:ext cx="4084638" cy="229711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993934" y="3275965"/>
            <a:ext cx="7951470" cy="268033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6465659"/>
            <a:ext cx="4307046" cy="341541"/>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5629992" y="6465659"/>
            <a:ext cx="4307046" cy="341541"/>
          </a:xfrm>
          <a:prstGeom prst="rect">
            <a:avLst/>
          </a:prstGeom>
        </p:spPr>
        <p:txBody>
          <a:bodyPr vert="horz" lIns="91440" tIns="45720" rIns="91440" bIns="45720" rtlCol="0" anchor="b"/>
          <a:lstStyle>
            <a:lvl1pPr algn="r">
              <a:defRPr sz="1200"/>
            </a:lvl1pPr>
          </a:lstStyle>
          <a:p>
            <a:fld id="{EEA6F7CB-EBE6-4109-ACD5-231DB56CD347}" type="slidenum">
              <a:rPr kumimoji="1" lang="ja-JP" altLang="en-US" smtClean="0"/>
              <a:t>‹#›</a:t>
            </a:fld>
            <a:endParaRPr kumimoji="1" lang="ja-JP" altLang="en-US" dirty="0"/>
          </a:p>
        </p:txBody>
      </p:sp>
    </p:spTree>
    <p:extLst>
      <p:ext uri="{BB962C8B-B14F-4D97-AF65-F5344CB8AC3E}">
        <p14:creationId xmlns:p14="http://schemas.microsoft.com/office/powerpoint/2010/main" val="411887905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1</a:t>
            </a:fld>
            <a:endParaRPr kumimoji="1" lang="ja-JP" altLang="en-US" dirty="0"/>
          </a:p>
        </p:txBody>
      </p:sp>
    </p:spTree>
    <p:extLst>
      <p:ext uri="{BB962C8B-B14F-4D97-AF65-F5344CB8AC3E}">
        <p14:creationId xmlns:p14="http://schemas.microsoft.com/office/powerpoint/2010/main" val="168384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21</a:t>
            </a:r>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20</a:t>
            </a:fld>
            <a:endParaRPr kumimoji="1" lang="ja-JP" altLang="en-US" dirty="0"/>
          </a:p>
        </p:txBody>
      </p:sp>
    </p:spTree>
    <p:extLst>
      <p:ext uri="{BB962C8B-B14F-4D97-AF65-F5344CB8AC3E}">
        <p14:creationId xmlns:p14="http://schemas.microsoft.com/office/powerpoint/2010/main" val="38916206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22</a:t>
            </a:fld>
            <a:endParaRPr kumimoji="1" lang="ja-JP" altLang="en-US" dirty="0"/>
          </a:p>
        </p:txBody>
      </p:sp>
    </p:spTree>
    <p:extLst>
      <p:ext uri="{BB962C8B-B14F-4D97-AF65-F5344CB8AC3E}">
        <p14:creationId xmlns:p14="http://schemas.microsoft.com/office/powerpoint/2010/main" val="3335521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4</a:t>
            </a:fld>
            <a:endParaRPr kumimoji="1" lang="ja-JP" altLang="en-US" dirty="0"/>
          </a:p>
        </p:txBody>
      </p:sp>
    </p:spTree>
    <p:extLst>
      <p:ext uri="{BB962C8B-B14F-4D97-AF65-F5344CB8AC3E}">
        <p14:creationId xmlns:p14="http://schemas.microsoft.com/office/powerpoint/2010/main" val="3838912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消費者同士の例</a:t>
            </a:r>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6</a:t>
            </a:fld>
            <a:endParaRPr kumimoji="1" lang="ja-JP" altLang="en-US" dirty="0"/>
          </a:p>
        </p:txBody>
      </p:sp>
    </p:spTree>
    <p:extLst>
      <p:ext uri="{BB962C8B-B14F-4D97-AF65-F5344CB8AC3E}">
        <p14:creationId xmlns:p14="http://schemas.microsoft.com/office/powerpoint/2010/main" val="3486130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7</a:t>
            </a:fld>
            <a:endParaRPr kumimoji="1" lang="ja-JP" altLang="en-US" dirty="0"/>
          </a:p>
        </p:txBody>
      </p:sp>
    </p:spTree>
    <p:extLst>
      <p:ext uri="{BB962C8B-B14F-4D97-AF65-F5344CB8AC3E}">
        <p14:creationId xmlns:p14="http://schemas.microsoft.com/office/powerpoint/2010/main" val="3835432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8</a:t>
            </a:fld>
            <a:endParaRPr kumimoji="1" lang="ja-JP" altLang="en-US" dirty="0"/>
          </a:p>
        </p:txBody>
      </p:sp>
    </p:spTree>
    <p:extLst>
      <p:ext uri="{BB962C8B-B14F-4D97-AF65-F5344CB8AC3E}">
        <p14:creationId xmlns:p14="http://schemas.microsoft.com/office/powerpoint/2010/main" val="2526497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背景を踏まえ、これが大事なのではないか</a:t>
            </a:r>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9</a:t>
            </a:fld>
            <a:endParaRPr kumimoji="1" lang="ja-JP" altLang="en-US" dirty="0"/>
          </a:p>
        </p:txBody>
      </p:sp>
    </p:spTree>
    <p:extLst>
      <p:ext uri="{BB962C8B-B14F-4D97-AF65-F5344CB8AC3E}">
        <p14:creationId xmlns:p14="http://schemas.microsoft.com/office/powerpoint/2010/main" val="920721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10</a:t>
            </a:fld>
            <a:endParaRPr kumimoji="1" lang="ja-JP" altLang="en-US" dirty="0"/>
          </a:p>
        </p:txBody>
      </p:sp>
    </p:spTree>
    <p:extLst>
      <p:ext uri="{BB962C8B-B14F-4D97-AF65-F5344CB8AC3E}">
        <p14:creationId xmlns:p14="http://schemas.microsoft.com/office/powerpoint/2010/main" val="8511744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13</a:t>
            </a:fld>
            <a:endParaRPr kumimoji="1" lang="ja-JP" altLang="en-US" dirty="0"/>
          </a:p>
        </p:txBody>
      </p:sp>
    </p:spTree>
    <p:extLst>
      <p:ext uri="{BB962C8B-B14F-4D97-AF65-F5344CB8AC3E}">
        <p14:creationId xmlns:p14="http://schemas.microsoft.com/office/powerpoint/2010/main" val="1206689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EA6F7CB-EBE6-4109-ACD5-231DB56CD347}" type="slidenum">
              <a:rPr kumimoji="1" lang="ja-JP" altLang="en-US" smtClean="0"/>
              <a:t>14</a:t>
            </a:fld>
            <a:endParaRPr kumimoji="1" lang="ja-JP" altLang="en-US" dirty="0"/>
          </a:p>
        </p:txBody>
      </p:sp>
    </p:spTree>
    <p:extLst>
      <p:ext uri="{BB962C8B-B14F-4D97-AF65-F5344CB8AC3E}">
        <p14:creationId xmlns:p14="http://schemas.microsoft.com/office/powerpoint/2010/main" val="40328030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2050" name="Picture 2" descr="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7"/>
          <p:cNvSpPr>
            <a:spLocks noGrp="1" noChangeArrowheads="1"/>
          </p:cNvSpPr>
          <p:nvPr>
            <p:ph type="ctrTitle"/>
          </p:nvPr>
        </p:nvSpPr>
        <p:spPr>
          <a:xfrm>
            <a:off x="624418" y="2108200"/>
            <a:ext cx="10943167" cy="960438"/>
          </a:xfrm>
        </p:spPr>
        <p:txBody>
          <a:bodyPr/>
          <a:lstStyle>
            <a:lvl1pPr algn="ctr">
              <a:defRPr sz="3400"/>
            </a:lvl1pPr>
          </a:lstStyle>
          <a:p>
            <a:pPr lvl="0"/>
            <a:r>
              <a:rPr lang="ja-JP" altLang="en-US" noProof="0"/>
              <a:t>マスター タイトルの書式設定</a:t>
            </a:r>
            <a:endParaRPr lang="zh-CN" altLang="ja-JP" noProof="0"/>
          </a:p>
        </p:txBody>
      </p:sp>
      <p:sp>
        <p:nvSpPr>
          <p:cNvPr id="2052" name="Rectangle 31"/>
          <p:cNvSpPr>
            <a:spLocks noGrp="1" noChangeArrowheads="1"/>
          </p:cNvSpPr>
          <p:nvPr>
            <p:ph type="subTitle" idx="1"/>
          </p:nvPr>
        </p:nvSpPr>
        <p:spPr>
          <a:xfrm>
            <a:off x="624418" y="3068639"/>
            <a:ext cx="10943167" cy="407987"/>
          </a:xfrm>
        </p:spPr>
        <p:txBody>
          <a:bodyPr anchor="ctr"/>
          <a:lstStyle>
            <a:lvl1pPr marL="0" indent="0" algn="ctr">
              <a:buFont typeface="Wingdings" panose="05000000000000000000" pitchFamily="2" charset="2"/>
              <a:buNone/>
              <a:defRPr sz="1800"/>
            </a:lvl1pPr>
          </a:lstStyle>
          <a:p>
            <a:pPr lvl="0"/>
            <a:r>
              <a:rPr lang="ja-JP" altLang="en-US" noProof="0"/>
              <a:t>マスター サブタイトルの書式設定</a:t>
            </a:r>
            <a:endParaRPr lang="zh-CN" altLang="ja-JP" noProof="0"/>
          </a:p>
        </p:txBody>
      </p:sp>
    </p:spTree>
    <p:extLst>
      <p:ext uri="{BB962C8B-B14F-4D97-AF65-F5344CB8AC3E}">
        <p14:creationId xmlns:p14="http://schemas.microsoft.com/office/powerpoint/2010/main" val="3803602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スライド番号プレースホルダー 3"/>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24396563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2851" y="188913"/>
            <a:ext cx="2734733" cy="6119812"/>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24418" y="188913"/>
            <a:ext cx="8005233" cy="6119812"/>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スライド番号プレースホルダー 3"/>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40581774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 y="1007"/>
            <a:ext cx="12190404" cy="6855737"/>
          </a:xfrm>
          <a:prstGeom prst="rect">
            <a:avLst/>
          </a:prstGeom>
        </p:spPr>
      </p:pic>
      <p:sp>
        <p:nvSpPr>
          <p:cNvPr id="2" name="タイトル 1"/>
          <p:cNvSpPr>
            <a:spLocks noGrp="1"/>
          </p:cNvSpPr>
          <p:nvPr>
            <p:ph type="ctrTitle"/>
          </p:nvPr>
        </p:nvSpPr>
        <p:spPr>
          <a:xfrm>
            <a:off x="1807050" y="1213032"/>
            <a:ext cx="9543311" cy="1455226"/>
          </a:xfrm>
        </p:spPr>
        <p:txBody>
          <a:bodyPr>
            <a:normAutofit/>
          </a:bodyPr>
          <a:lstStyle>
            <a:lvl1pPr>
              <a:defRPr sz="3991"/>
            </a:lvl1pPr>
          </a:lstStyle>
          <a:p>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3879317" y="2775894"/>
            <a:ext cx="7471044" cy="1104390"/>
          </a:xfrm>
        </p:spPr>
        <p:txBody>
          <a:bodyPr>
            <a:normAutofit/>
          </a:bodyPr>
          <a:lstStyle>
            <a:lvl1pPr marL="0" indent="0" algn="ctr">
              <a:buNone/>
              <a:defRPr sz="2540">
                <a:solidFill>
                  <a:schemeClr val="tx1">
                    <a:tint val="75000"/>
                  </a:schemeClr>
                </a:solidFill>
              </a:defRPr>
            </a:lvl1pPr>
            <a:lvl2pPr marL="473013" indent="0" algn="ctr">
              <a:buNone/>
              <a:defRPr>
                <a:solidFill>
                  <a:schemeClr val="tx1">
                    <a:tint val="75000"/>
                  </a:schemeClr>
                </a:solidFill>
              </a:defRPr>
            </a:lvl2pPr>
            <a:lvl3pPr marL="946028" indent="0" algn="ctr">
              <a:buNone/>
              <a:defRPr>
                <a:solidFill>
                  <a:schemeClr val="tx1">
                    <a:tint val="75000"/>
                  </a:schemeClr>
                </a:solidFill>
              </a:defRPr>
            </a:lvl3pPr>
            <a:lvl4pPr marL="1419042" indent="0" algn="ctr">
              <a:buNone/>
              <a:defRPr>
                <a:solidFill>
                  <a:schemeClr val="tx1">
                    <a:tint val="75000"/>
                  </a:schemeClr>
                </a:solidFill>
              </a:defRPr>
            </a:lvl4pPr>
            <a:lvl5pPr marL="1892056" indent="0" algn="ctr">
              <a:buNone/>
              <a:defRPr>
                <a:solidFill>
                  <a:schemeClr val="tx1">
                    <a:tint val="75000"/>
                  </a:schemeClr>
                </a:solidFill>
              </a:defRPr>
            </a:lvl5pPr>
            <a:lvl6pPr marL="2365071" indent="0" algn="ctr">
              <a:buNone/>
              <a:defRPr>
                <a:solidFill>
                  <a:schemeClr val="tx1">
                    <a:tint val="75000"/>
                  </a:schemeClr>
                </a:solidFill>
              </a:defRPr>
            </a:lvl6pPr>
            <a:lvl7pPr marL="2838085" indent="0" algn="ctr">
              <a:buNone/>
              <a:defRPr>
                <a:solidFill>
                  <a:schemeClr val="tx1">
                    <a:tint val="75000"/>
                  </a:schemeClr>
                </a:solidFill>
              </a:defRPr>
            </a:lvl7pPr>
            <a:lvl8pPr marL="3311101" indent="0" algn="ctr">
              <a:buNone/>
              <a:defRPr>
                <a:solidFill>
                  <a:schemeClr val="tx1">
                    <a:tint val="75000"/>
                  </a:schemeClr>
                </a:solidFill>
              </a:defRPr>
            </a:lvl8pPr>
            <a:lvl9pPr marL="3784116" indent="0" algn="ctr">
              <a:buNone/>
              <a:defRPr>
                <a:solidFill>
                  <a:schemeClr val="tx1">
                    <a:tint val="75000"/>
                  </a:schemeClr>
                </a:solidFill>
              </a:defRPr>
            </a:lvl9pPr>
          </a:lstStyle>
          <a:p>
            <a:r>
              <a:rPr kumimoji="1" lang="ja-JP" altLang="en-US"/>
              <a:t>マスター サブタイトルの書式設定</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Tree>
    <p:extLst>
      <p:ext uri="{BB962C8B-B14F-4D97-AF65-F5344CB8AC3E}">
        <p14:creationId xmlns:p14="http://schemas.microsoft.com/office/powerpoint/2010/main" val="2494594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 y="1007"/>
            <a:ext cx="12190404" cy="6855737"/>
          </a:xfrm>
          <a:prstGeom prst="rect">
            <a:avLst/>
          </a:prstGeom>
        </p:spPr>
      </p:pic>
      <p:sp>
        <p:nvSpPr>
          <p:cNvPr id="2" name="タイトル 1"/>
          <p:cNvSpPr>
            <a:spLocks noGrp="1"/>
          </p:cNvSpPr>
          <p:nvPr>
            <p:ph type="title"/>
          </p:nvPr>
        </p:nvSpPr>
        <p:spPr>
          <a:xfrm>
            <a:off x="923739" y="274639"/>
            <a:ext cx="10658661" cy="803179"/>
          </a:xfrm>
        </p:spPr>
        <p:txBody>
          <a:bodyPr>
            <a:normAutofit/>
          </a:bodyPr>
          <a:lstStyle>
            <a:lvl1pPr>
              <a:defRPr sz="3265"/>
            </a:lvl1pPr>
          </a:lstStyle>
          <a:p>
            <a:r>
              <a:rPr kumimoji="1" lang="ja-JP" altLang="en-US" dirty="0"/>
              <a:t>マスター タイトルの書式設定</a:t>
            </a:r>
          </a:p>
        </p:txBody>
      </p:sp>
      <p:sp>
        <p:nvSpPr>
          <p:cNvPr id="3" name="コンテンツ プレースホルダー 2"/>
          <p:cNvSpPr>
            <a:spLocks noGrp="1"/>
          </p:cNvSpPr>
          <p:nvPr>
            <p:ph idx="1"/>
          </p:nvPr>
        </p:nvSpPr>
        <p:spPr>
          <a:xfrm>
            <a:off x="923739" y="1327603"/>
            <a:ext cx="10658661" cy="4525964"/>
          </a:xfrm>
        </p:spPr>
        <p:txBody>
          <a:bodyPr/>
          <a:lstStyle>
            <a:lvl1pPr>
              <a:defRPr sz="2800"/>
            </a:lvl1pPr>
            <a:lvl2pPr>
              <a:defRPr sz="2400"/>
            </a:lvl2pPr>
            <a:lvl3pPr>
              <a:defRPr sz="2000"/>
            </a:lvl3pPr>
            <a:lvl4pPr>
              <a:defRPr sz="1800"/>
            </a:lvl4pPr>
            <a:lvl5pPr>
              <a:defRPr sz="1800"/>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lvl1pPr>
              <a:defRPr sz="2000"/>
            </a:lvl1pPr>
          </a:lstStyle>
          <a:p>
            <a:fld id="{8D4F8E5D-961C-4F27-8A46-3A9A1E08A9AE}" type="slidenum">
              <a:rPr lang="ja-JP" altLang="en-US" smtClean="0"/>
              <a:pPr/>
              <a:t>‹#›</a:t>
            </a:fld>
            <a:endParaRPr lang="ja-JP" altLang="en-US" dirty="0"/>
          </a:p>
        </p:txBody>
      </p:sp>
    </p:spTree>
    <p:extLst>
      <p:ext uri="{BB962C8B-B14F-4D97-AF65-F5344CB8AC3E}">
        <p14:creationId xmlns:p14="http://schemas.microsoft.com/office/powerpoint/2010/main" val="388043016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スライド番号プレースホルダー 3"/>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401448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1" y="1709739"/>
            <a:ext cx="10515600" cy="2852737"/>
          </a:xfrm>
        </p:spPr>
        <p:txBody>
          <a:bodyPr anchor="b"/>
          <a:lstStyle>
            <a:lvl1pPr>
              <a:defRPr sz="6000"/>
            </a:lvl1pPr>
          </a:lstStyle>
          <a:p>
            <a:r>
              <a:rPr lang="ja-JP" altLang="en-US"/>
              <a:t>マスター タイトルの書式設定</a:t>
            </a:r>
          </a:p>
        </p:txBody>
      </p:sp>
      <p:sp>
        <p:nvSpPr>
          <p:cNvPr id="3" name="テキスト プレースホルダー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3931279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24418" y="1125538"/>
            <a:ext cx="5369983" cy="51831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97600" y="1125538"/>
            <a:ext cx="5369984" cy="51831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スライド番号プレースホルダー 4"/>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1160788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40317" y="365126"/>
            <a:ext cx="10515600" cy="1325563"/>
          </a:xfrm>
        </p:spPr>
        <p:txBody>
          <a:bodyPr/>
          <a:lstStyle/>
          <a:p>
            <a:r>
              <a:rPr lang="ja-JP" altLang="en-US"/>
              <a:t>マスター タイトルの書式設定</a:t>
            </a:r>
          </a:p>
        </p:txBody>
      </p:sp>
      <p:sp>
        <p:nvSpPr>
          <p:cNvPr id="3" name="テキスト プレースホルダー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840318" y="2505075"/>
            <a:ext cx="5158316"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72200" y="2505075"/>
            <a:ext cx="518371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スライド番号プレースホルダー 6"/>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403176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スライド番号プレースホルダー 2"/>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2024625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578837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40318" y="457200"/>
            <a:ext cx="3932767" cy="1600200"/>
          </a:xfrm>
        </p:spPr>
        <p:txBody>
          <a:bodyPr anchor="b"/>
          <a:lstStyle>
            <a:lvl1pPr>
              <a:defRPr sz="3200"/>
            </a:lvl1pPr>
          </a:lstStyle>
          <a:p>
            <a:r>
              <a:rPr lang="ja-JP" altLang="en-US"/>
              <a:t>マスター タイトルの書式設定</a:t>
            </a:r>
          </a:p>
        </p:txBody>
      </p:sp>
      <p:sp>
        <p:nvSpPr>
          <p:cNvPr id="3" name="コンテンツ プレースホルダー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2858861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40318" y="457200"/>
            <a:ext cx="3932767" cy="1600200"/>
          </a:xfrm>
        </p:spPr>
        <p:txBody>
          <a:bodyPr anchor="b"/>
          <a:lstStyle>
            <a:lvl1pPr>
              <a:defRPr sz="3200"/>
            </a:lvl1pPr>
          </a:lstStyle>
          <a:p>
            <a:r>
              <a:rPr lang="ja-JP" altLang="en-US"/>
              <a:t>マスター タイトルの書式設定</a:t>
            </a:r>
          </a:p>
        </p:txBody>
      </p:sp>
      <p:sp>
        <p:nvSpPr>
          <p:cNvPr id="3" name="図プレースホルダー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a:t>図を追加</a:t>
            </a:r>
          </a:p>
        </p:txBody>
      </p:sp>
      <p:sp>
        <p:nvSpPr>
          <p:cNvPr id="4" name="テキスト プレースホルダー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3668746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5-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1"/>
          <p:cNvSpPr>
            <a:spLocks noGrp="1" noChangeArrowheads="1"/>
          </p:cNvSpPr>
          <p:nvPr>
            <p:ph type="body" idx="1"/>
          </p:nvPr>
        </p:nvSpPr>
        <p:spPr bwMode="auto">
          <a:xfrm>
            <a:off x="624418" y="1125538"/>
            <a:ext cx="10943167" cy="51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ja-JP"/>
              <a:t>マスタ　テキストの書式設定</a:t>
            </a:r>
          </a:p>
          <a:p>
            <a:pPr lvl="1"/>
            <a:r>
              <a:rPr lang="zh-CN" altLang="ja-JP"/>
              <a:t>第</a:t>
            </a:r>
            <a:r>
              <a:rPr lang="ja-JP" altLang="zh-CN"/>
              <a:t>2</a:t>
            </a:r>
            <a:r>
              <a:rPr lang="zh-CN" altLang="ja-JP"/>
              <a:t>レベル</a:t>
            </a:r>
          </a:p>
          <a:p>
            <a:pPr lvl="2"/>
            <a:r>
              <a:rPr lang="zh-CN" altLang="ja-JP"/>
              <a:t>第</a:t>
            </a:r>
            <a:r>
              <a:rPr lang="ja-JP" altLang="zh-CN"/>
              <a:t>3</a:t>
            </a:r>
            <a:r>
              <a:rPr lang="zh-CN" altLang="ja-JP"/>
              <a:t>レベル</a:t>
            </a:r>
          </a:p>
          <a:p>
            <a:pPr lvl="3"/>
            <a:r>
              <a:rPr lang="zh-CN" altLang="ja-JP"/>
              <a:t>第</a:t>
            </a:r>
            <a:r>
              <a:rPr lang="ja-JP" altLang="zh-CN"/>
              <a:t>4</a:t>
            </a:r>
            <a:r>
              <a:rPr lang="zh-CN" altLang="ja-JP"/>
              <a:t>レベル</a:t>
            </a:r>
          </a:p>
        </p:txBody>
      </p:sp>
      <p:sp>
        <p:nvSpPr>
          <p:cNvPr id="1028" name="Rectangle 4"/>
          <p:cNvSpPr>
            <a:spLocks noGrp="1" noChangeArrowheads="1"/>
          </p:cNvSpPr>
          <p:nvPr>
            <p:ph type="sldNum" sz="quarter" idx="4"/>
          </p:nvPr>
        </p:nvSpPr>
        <p:spPr bwMode="auto">
          <a:xfrm>
            <a:off x="624417" y="6524625"/>
            <a:ext cx="1919816" cy="19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000">
                <a:latin typeface="+mn-lt"/>
              </a:defRPr>
            </a:lvl1pPr>
          </a:lstStyle>
          <a:p>
            <a:fld id="{8D4F8E5D-961C-4F27-8A46-3A9A1E08A9AE}" type="slidenum">
              <a:rPr kumimoji="1" lang="ja-JP" altLang="en-US" smtClean="0"/>
              <a:t>‹#›</a:t>
            </a:fld>
            <a:endParaRPr kumimoji="1" lang="ja-JP" altLang="en-US" dirty="0"/>
          </a:p>
        </p:txBody>
      </p:sp>
      <p:sp>
        <p:nvSpPr>
          <p:cNvPr id="1029" name="Rectangle 27"/>
          <p:cNvSpPr>
            <a:spLocks noGrp="1" noChangeArrowheads="1"/>
          </p:cNvSpPr>
          <p:nvPr>
            <p:ph type="title"/>
          </p:nvPr>
        </p:nvSpPr>
        <p:spPr bwMode="auto">
          <a:xfrm>
            <a:off x="624418" y="188914"/>
            <a:ext cx="10943167"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ja-JP"/>
              <a:t>マスタ　 タイトルの書式設定</a:t>
            </a:r>
          </a:p>
        </p:txBody>
      </p:sp>
    </p:spTree>
    <p:extLst>
      <p:ext uri="{BB962C8B-B14F-4D97-AF65-F5344CB8AC3E}">
        <p14:creationId xmlns:p14="http://schemas.microsoft.com/office/powerpoint/2010/main" val="32981613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r" rtl="0" eaLnBrk="1" fontAlgn="base" hangingPunct="1">
        <a:spcBef>
          <a:spcPct val="0"/>
        </a:spcBef>
        <a:spcAft>
          <a:spcPct val="0"/>
        </a:spcAft>
        <a:defRPr kumimoji="1" sz="2600" b="1" kern="1200">
          <a:solidFill>
            <a:schemeClr val="tx1"/>
          </a:solidFill>
          <a:latin typeface="+mj-lt"/>
          <a:ea typeface="+mj-ea"/>
          <a:cs typeface="+mj-cs"/>
        </a:defRPr>
      </a:lvl1pPr>
      <a:lvl2pPr algn="r" rtl="0" eaLnBrk="1" fontAlgn="base" hangingPunct="1">
        <a:spcBef>
          <a:spcPct val="0"/>
        </a:spcBef>
        <a:spcAft>
          <a:spcPct val="0"/>
        </a:spcAft>
        <a:defRPr kumimoji="1" sz="2600" b="1">
          <a:solidFill>
            <a:schemeClr val="tx1"/>
          </a:solidFill>
          <a:latin typeface="ＭＳ Ｐゴシック" panose="020B0600070205080204" pitchFamily="50" charset="-128"/>
          <a:ea typeface="ＭＳ Ｐゴシック" panose="020B0600070205080204" pitchFamily="50" charset="-128"/>
        </a:defRPr>
      </a:lvl2pPr>
      <a:lvl3pPr algn="r" rtl="0" eaLnBrk="1" fontAlgn="base" hangingPunct="1">
        <a:spcBef>
          <a:spcPct val="0"/>
        </a:spcBef>
        <a:spcAft>
          <a:spcPct val="0"/>
        </a:spcAft>
        <a:defRPr kumimoji="1" sz="2600" b="1">
          <a:solidFill>
            <a:schemeClr val="tx1"/>
          </a:solidFill>
          <a:latin typeface="ＭＳ Ｐゴシック" panose="020B0600070205080204" pitchFamily="50" charset="-128"/>
          <a:ea typeface="ＭＳ Ｐゴシック" panose="020B0600070205080204" pitchFamily="50" charset="-128"/>
        </a:defRPr>
      </a:lvl3pPr>
      <a:lvl4pPr algn="r" rtl="0" eaLnBrk="1" fontAlgn="base" hangingPunct="1">
        <a:spcBef>
          <a:spcPct val="0"/>
        </a:spcBef>
        <a:spcAft>
          <a:spcPct val="0"/>
        </a:spcAft>
        <a:defRPr kumimoji="1" sz="2600" b="1">
          <a:solidFill>
            <a:schemeClr val="tx1"/>
          </a:solidFill>
          <a:latin typeface="ＭＳ Ｐゴシック" panose="020B0600070205080204" pitchFamily="50" charset="-128"/>
          <a:ea typeface="ＭＳ Ｐゴシック" panose="020B0600070205080204" pitchFamily="50" charset="-128"/>
        </a:defRPr>
      </a:lvl4pPr>
      <a:lvl5pPr algn="r" rtl="0" eaLnBrk="1" fontAlgn="base" hangingPunct="1">
        <a:spcBef>
          <a:spcPct val="0"/>
        </a:spcBef>
        <a:spcAft>
          <a:spcPct val="0"/>
        </a:spcAft>
        <a:defRPr kumimoji="1" sz="2600" b="1">
          <a:solidFill>
            <a:schemeClr val="tx1"/>
          </a:solidFill>
          <a:latin typeface="ＭＳ Ｐゴシック" panose="020B0600070205080204" pitchFamily="50" charset="-128"/>
          <a:ea typeface="ＭＳ Ｐゴシック" panose="020B0600070205080204" pitchFamily="50" charset="-128"/>
        </a:defRPr>
      </a:lvl5pPr>
      <a:lvl6pPr marL="457200" algn="r" rtl="0" eaLnBrk="1" fontAlgn="base" hangingPunct="1">
        <a:spcBef>
          <a:spcPct val="0"/>
        </a:spcBef>
        <a:spcAft>
          <a:spcPct val="0"/>
        </a:spcAft>
        <a:defRPr kumimoji="1" sz="2600" b="1">
          <a:solidFill>
            <a:schemeClr val="tx1"/>
          </a:solidFill>
          <a:latin typeface="ＭＳ Ｐゴシック" panose="020B0600070205080204" pitchFamily="50" charset="-128"/>
          <a:ea typeface="ＭＳ Ｐゴシック" panose="020B0600070205080204" pitchFamily="50" charset="-128"/>
        </a:defRPr>
      </a:lvl6pPr>
      <a:lvl7pPr marL="914400" algn="r" rtl="0" eaLnBrk="1" fontAlgn="base" hangingPunct="1">
        <a:spcBef>
          <a:spcPct val="0"/>
        </a:spcBef>
        <a:spcAft>
          <a:spcPct val="0"/>
        </a:spcAft>
        <a:defRPr kumimoji="1" sz="2600" b="1">
          <a:solidFill>
            <a:schemeClr val="tx1"/>
          </a:solidFill>
          <a:latin typeface="ＭＳ Ｐゴシック" panose="020B0600070205080204" pitchFamily="50" charset="-128"/>
          <a:ea typeface="ＭＳ Ｐゴシック" panose="020B0600070205080204" pitchFamily="50" charset="-128"/>
        </a:defRPr>
      </a:lvl7pPr>
      <a:lvl8pPr marL="1371600" algn="r" rtl="0" eaLnBrk="1" fontAlgn="base" hangingPunct="1">
        <a:spcBef>
          <a:spcPct val="0"/>
        </a:spcBef>
        <a:spcAft>
          <a:spcPct val="0"/>
        </a:spcAft>
        <a:defRPr kumimoji="1" sz="2600" b="1">
          <a:solidFill>
            <a:schemeClr val="tx1"/>
          </a:solidFill>
          <a:latin typeface="ＭＳ Ｐゴシック" panose="020B0600070205080204" pitchFamily="50" charset="-128"/>
          <a:ea typeface="ＭＳ Ｐゴシック" panose="020B0600070205080204" pitchFamily="50" charset="-128"/>
        </a:defRPr>
      </a:lvl8pPr>
      <a:lvl9pPr marL="1828800" algn="r" rtl="0" eaLnBrk="1" fontAlgn="base" hangingPunct="1">
        <a:spcBef>
          <a:spcPct val="0"/>
        </a:spcBef>
        <a:spcAft>
          <a:spcPct val="0"/>
        </a:spcAft>
        <a:defRPr kumimoji="1" sz="2600" b="1">
          <a:solidFill>
            <a:schemeClr val="tx1"/>
          </a:solidFill>
          <a:latin typeface="ＭＳ Ｐゴシック" panose="020B0600070205080204" pitchFamily="50" charset="-128"/>
          <a:ea typeface="ＭＳ Ｐゴシック" panose="020B0600070205080204" pitchFamily="50" charset="-128"/>
        </a:defRPr>
      </a:lvl9pPr>
    </p:titleStyle>
    <p:bodyStyle>
      <a:lvl1pPr marL="342900" indent="-342900" algn="l" rtl="0" eaLnBrk="1" fontAlgn="base" hangingPunct="1">
        <a:lnSpc>
          <a:spcPct val="120000"/>
        </a:lnSpc>
        <a:spcBef>
          <a:spcPct val="20000"/>
        </a:spcBef>
        <a:spcAft>
          <a:spcPct val="0"/>
        </a:spcAft>
        <a:buClr>
          <a:schemeClr val="accent1"/>
        </a:buClr>
        <a:buFont typeface="Wingdings" panose="05000000000000000000" pitchFamily="2" charset="2"/>
        <a:buChar char="n"/>
        <a:defRPr kumimoji="1" sz="2000" b="1" kern="1200">
          <a:solidFill>
            <a:schemeClr val="tx1"/>
          </a:solidFill>
          <a:latin typeface="+mn-lt"/>
          <a:ea typeface="+mn-ea"/>
          <a:cs typeface="+mn-cs"/>
        </a:defRPr>
      </a:lvl1pPr>
      <a:lvl2pPr marL="742950" indent="-285750" algn="l" rtl="0" eaLnBrk="1" fontAlgn="base" hangingPunct="1">
        <a:lnSpc>
          <a:spcPct val="120000"/>
        </a:lnSpc>
        <a:spcBef>
          <a:spcPct val="20000"/>
        </a:spcBef>
        <a:spcAft>
          <a:spcPct val="0"/>
        </a:spcAft>
        <a:buClr>
          <a:schemeClr val="accent1"/>
        </a:buClr>
        <a:buFont typeface="Wingdings" panose="05000000000000000000" pitchFamily="2" charset="2"/>
        <a:buChar char="n"/>
        <a:defRPr kumimoji="1" b="1" kern="1200">
          <a:solidFill>
            <a:schemeClr val="tx1"/>
          </a:solidFill>
          <a:latin typeface="+mn-lt"/>
          <a:ea typeface="+mn-ea"/>
          <a:cs typeface="+mn-cs"/>
        </a:defRPr>
      </a:lvl2pPr>
      <a:lvl3pPr marL="1143000" indent="-228600" algn="l" rtl="0" eaLnBrk="1" fontAlgn="base" hangingPunct="1">
        <a:lnSpc>
          <a:spcPct val="120000"/>
        </a:lnSpc>
        <a:spcBef>
          <a:spcPct val="20000"/>
        </a:spcBef>
        <a:spcAft>
          <a:spcPct val="0"/>
        </a:spcAft>
        <a:buClr>
          <a:schemeClr val="accent2"/>
        </a:buClr>
        <a:buFont typeface="Wingdings" panose="05000000000000000000" pitchFamily="2" charset="2"/>
        <a:buChar char="n"/>
        <a:defRPr kumimoji="1" sz="1600" b="1" kern="1200">
          <a:solidFill>
            <a:schemeClr val="tx1"/>
          </a:solidFill>
          <a:latin typeface="+mn-lt"/>
          <a:ea typeface="+mn-ea"/>
          <a:cs typeface="+mn-cs"/>
        </a:defRPr>
      </a:lvl3pPr>
      <a:lvl4pPr marL="1600200" indent="-228600" algn="l" rtl="0" eaLnBrk="1" fontAlgn="base" hangingPunct="1">
        <a:lnSpc>
          <a:spcPct val="120000"/>
        </a:lnSpc>
        <a:spcBef>
          <a:spcPct val="20000"/>
        </a:spcBef>
        <a:spcAft>
          <a:spcPct val="0"/>
        </a:spcAft>
        <a:buClr>
          <a:schemeClr val="hlink"/>
        </a:buClr>
        <a:buFont typeface="Wingdings" panose="05000000000000000000" pitchFamily="2" charset="2"/>
        <a:buChar char="n"/>
        <a:defRPr kumimoji="1" sz="1400" b="1" kern="1200">
          <a:solidFill>
            <a:schemeClr val="tx1"/>
          </a:solidFill>
          <a:latin typeface="+mn-lt"/>
          <a:ea typeface="+mn-ea"/>
          <a:cs typeface="+mn-cs"/>
        </a:defRPr>
      </a:lvl4pPr>
      <a:lvl5pPr marL="2057400" indent="-228600" algn="l" rtl="0" eaLnBrk="1" fontAlgn="base" hangingPunct="1">
        <a:spcBef>
          <a:spcPct val="20000"/>
        </a:spcBef>
        <a:spcAft>
          <a:spcPct val="0"/>
        </a:spcAft>
        <a:buChar char="»"/>
        <a:defRPr kumimoji="1" kern="1200">
          <a:solidFill>
            <a:schemeClr val="tx1"/>
          </a:solidFill>
          <a:latin typeface="Arial" panose="020B0604020202020204" pitchFamily="34" charset="0"/>
          <a:ea typeface="华文细黑"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23739" y="274639"/>
            <a:ext cx="10658661" cy="1095377"/>
          </a:xfrm>
          <a:prstGeom prst="rect">
            <a:avLst/>
          </a:prstGeom>
        </p:spPr>
        <p:txBody>
          <a:bodyPr vert="horz" lIns="104304" tIns="52151" rIns="104304" bIns="52151"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892800" y="1469681"/>
            <a:ext cx="10689600" cy="4751403"/>
          </a:xfrm>
          <a:prstGeom prst="rect">
            <a:avLst/>
          </a:prstGeom>
        </p:spPr>
        <p:txBody>
          <a:bodyPr vert="horz" lIns="104304" tIns="52151" rIns="104304" bIns="52151"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フッター プレースホルダー 4"/>
          <p:cNvSpPr>
            <a:spLocks noGrp="1"/>
          </p:cNvSpPr>
          <p:nvPr>
            <p:ph type="ftr" sz="quarter" idx="3"/>
          </p:nvPr>
        </p:nvSpPr>
        <p:spPr>
          <a:xfrm>
            <a:off x="4165601" y="6356352"/>
            <a:ext cx="3860800" cy="365125"/>
          </a:xfrm>
          <a:prstGeom prst="rect">
            <a:avLst/>
          </a:prstGeom>
        </p:spPr>
        <p:txBody>
          <a:bodyPr vert="horz" lIns="104304" tIns="52151" rIns="104304" bIns="52151" rtlCol="0" anchor="ctr"/>
          <a:lstStyle>
            <a:lvl1pPr algn="ctr">
              <a:defRPr sz="127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8737600" y="6356352"/>
            <a:ext cx="2844800" cy="365125"/>
          </a:xfrm>
          <a:prstGeom prst="rect">
            <a:avLst/>
          </a:prstGeom>
        </p:spPr>
        <p:txBody>
          <a:bodyPr vert="horz" lIns="104304" tIns="52151" rIns="104304" bIns="52151" rtlCol="0" anchor="ctr"/>
          <a:lstStyle>
            <a:lvl1pPr algn="r">
              <a:defRPr sz="1270">
                <a:solidFill>
                  <a:schemeClr val="tx1">
                    <a:tint val="75000"/>
                  </a:schemeClr>
                </a:solidFill>
              </a:defRPr>
            </a:lvl1pPr>
          </a:lstStyle>
          <a:p>
            <a:fld id="{8D4F8E5D-961C-4F27-8A46-3A9A1E08A9AE}" type="slidenum">
              <a:rPr kumimoji="1" lang="ja-JP" altLang="en-US" smtClean="0"/>
              <a:t>‹#›</a:t>
            </a:fld>
            <a:endParaRPr kumimoji="1" lang="ja-JP" altLang="en-US" dirty="0"/>
          </a:p>
        </p:txBody>
      </p:sp>
    </p:spTree>
    <p:extLst>
      <p:ext uri="{BB962C8B-B14F-4D97-AF65-F5344CB8AC3E}">
        <p14:creationId xmlns:p14="http://schemas.microsoft.com/office/powerpoint/2010/main" val="2000278048"/>
      </p:ext>
    </p:extLst>
  </p:cSld>
  <p:clrMap bg1="lt1" tx1="dk1" bg2="lt2" tx2="dk2" accent1="accent1" accent2="accent2" accent3="accent3" accent4="accent4" accent5="accent5" accent6="accent6" hlink="hlink" folHlink="folHlink"/>
  <p:sldLayoutIdLst>
    <p:sldLayoutId id="2147483777" r:id="rId1"/>
    <p:sldLayoutId id="2147483778" r:id="rId2"/>
  </p:sldLayoutIdLst>
  <p:hf hdr="0" ftr="0" dt="0"/>
  <p:txStyles>
    <p:titleStyle>
      <a:lvl1pPr algn="ctr" defTabSz="946028" rtl="0" eaLnBrk="1" latinLnBrk="0" hangingPunct="1">
        <a:spcBef>
          <a:spcPct val="0"/>
        </a:spcBef>
        <a:buNone/>
        <a:defRPr kumimoji="1" sz="3628" kern="1200">
          <a:solidFill>
            <a:schemeClr val="tx1"/>
          </a:solidFill>
          <a:latin typeface="+mj-lt"/>
          <a:ea typeface="+mj-ea"/>
          <a:cs typeface="+mj-cs"/>
        </a:defRPr>
      </a:lvl1pPr>
    </p:titleStyle>
    <p:bodyStyle>
      <a:lvl1pPr marL="354760" indent="-354760" algn="l" defTabSz="946028" rtl="0" eaLnBrk="1" latinLnBrk="0" hangingPunct="1">
        <a:spcBef>
          <a:spcPct val="20000"/>
        </a:spcBef>
        <a:buFont typeface="Arial" panose="020B0604020202020204" pitchFamily="34" charset="0"/>
        <a:buChar char="•"/>
        <a:defRPr kumimoji="1" sz="3265" kern="1200">
          <a:solidFill>
            <a:schemeClr val="tx1"/>
          </a:solidFill>
          <a:latin typeface="+mn-lt"/>
          <a:ea typeface="+mn-ea"/>
          <a:cs typeface="+mn-cs"/>
        </a:defRPr>
      </a:lvl1pPr>
      <a:lvl2pPr marL="768649" indent="-295635" algn="l" defTabSz="946028" rtl="0" eaLnBrk="1" latinLnBrk="0" hangingPunct="1">
        <a:spcBef>
          <a:spcPct val="20000"/>
        </a:spcBef>
        <a:buFont typeface="Arial" panose="020B0604020202020204" pitchFamily="34" charset="0"/>
        <a:buChar char="–"/>
        <a:defRPr kumimoji="1" sz="2902" kern="1200">
          <a:solidFill>
            <a:schemeClr val="tx1"/>
          </a:solidFill>
          <a:latin typeface="+mn-lt"/>
          <a:ea typeface="+mn-ea"/>
          <a:cs typeface="+mn-cs"/>
        </a:defRPr>
      </a:lvl2pPr>
      <a:lvl3pPr marL="1182536" indent="-236508" algn="l" defTabSz="946028" rtl="0" eaLnBrk="1" latinLnBrk="0" hangingPunct="1">
        <a:spcBef>
          <a:spcPct val="20000"/>
        </a:spcBef>
        <a:buFont typeface="Arial" panose="020B0604020202020204" pitchFamily="34" charset="0"/>
        <a:buChar char="•"/>
        <a:defRPr kumimoji="1" sz="2358" kern="1200">
          <a:solidFill>
            <a:schemeClr val="tx1"/>
          </a:solidFill>
          <a:latin typeface="+mn-lt"/>
          <a:ea typeface="+mn-ea"/>
          <a:cs typeface="+mn-cs"/>
        </a:defRPr>
      </a:lvl3pPr>
      <a:lvl4pPr marL="1655549" indent="-236508" algn="l" defTabSz="946028" rtl="0" eaLnBrk="1" latinLnBrk="0" hangingPunct="1">
        <a:spcBef>
          <a:spcPct val="20000"/>
        </a:spcBef>
        <a:buFont typeface="Arial" panose="020B0604020202020204" pitchFamily="34" charset="0"/>
        <a:buChar char="–"/>
        <a:defRPr kumimoji="1" sz="1995" kern="1200">
          <a:solidFill>
            <a:schemeClr val="tx1"/>
          </a:solidFill>
          <a:latin typeface="+mn-lt"/>
          <a:ea typeface="+mn-ea"/>
          <a:cs typeface="+mn-cs"/>
        </a:defRPr>
      </a:lvl4pPr>
      <a:lvl5pPr marL="2128563" indent="-236508" algn="l" defTabSz="946028" rtl="0" eaLnBrk="1" latinLnBrk="0" hangingPunct="1">
        <a:spcBef>
          <a:spcPct val="20000"/>
        </a:spcBef>
        <a:buFont typeface="Arial" panose="020B0604020202020204" pitchFamily="34" charset="0"/>
        <a:buChar char="»"/>
        <a:defRPr kumimoji="1" sz="1995" kern="1200">
          <a:solidFill>
            <a:schemeClr val="tx1"/>
          </a:solidFill>
          <a:latin typeface="+mn-lt"/>
          <a:ea typeface="+mn-ea"/>
          <a:cs typeface="+mn-cs"/>
        </a:defRPr>
      </a:lvl5pPr>
      <a:lvl6pPr marL="2601577" indent="-236508" algn="l" defTabSz="946028" rtl="0" eaLnBrk="1" latinLnBrk="0" hangingPunct="1">
        <a:spcBef>
          <a:spcPct val="20000"/>
        </a:spcBef>
        <a:buFont typeface="Arial" panose="020B0604020202020204" pitchFamily="34" charset="0"/>
        <a:buChar char="•"/>
        <a:defRPr kumimoji="1" sz="1995" kern="1200">
          <a:solidFill>
            <a:schemeClr val="tx1"/>
          </a:solidFill>
          <a:latin typeface="+mn-lt"/>
          <a:ea typeface="+mn-ea"/>
          <a:cs typeface="+mn-cs"/>
        </a:defRPr>
      </a:lvl6pPr>
      <a:lvl7pPr marL="3074594" indent="-236508" algn="l" defTabSz="946028" rtl="0" eaLnBrk="1" latinLnBrk="0" hangingPunct="1">
        <a:spcBef>
          <a:spcPct val="20000"/>
        </a:spcBef>
        <a:buFont typeface="Arial" panose="020B0604020202020204" pitchFamily="34" charset="0"/>
        <a:buChar char="•"/>
        <a:defRPr kumimoji="1" sz="1995" kern="1200">
          <a:solidFill>
            <a:schemeClr val="tx1"/>
          </a:solidFill>
          <a:latin typeface="+mn-lt"/>
          <a:ea typeface="+mn-ea"/>
          <a:cs typeface="+mn-cs"/>
        </a:defRPr>
      </a:lvl7pPr>
      <a:lvl8pPr marL="3547608" indent="-236508" algn="l" defTabSz="946028" rtl="0" eaLnBrk="1" latinLnBrk="0" hangingPunct="1">
        <a:spcBef>
          <a:spcPct val="20000"/>
        </a:spcBef>
        <a:buFont typeface="Arial" panose="020B0604020202020204" pitchFamily="34" charset="0"/>
        <a:buChar char="•"/>
        <a:defRPr kumimoji="1" sz="1995" kern="1200">
          <a:solidFill>
            <a:schemeClr val="tx1"/>
          </a:solidFill>
          <a:latin typeface="+mn-lt"/>
          <a:ea typeface="+mn-ea"/>
          <a:cs typeface="+mn-cs"/>
        </a:defRPr>
      </a:lvl8pPr>
      <a:lvl9pPr marL="4020621" indent="-236508" algn="l" defTabSz="946028" rtl="0" eaLnBrk="1" latinLnBrk="0" hangingPunct="1">
        <a:spcBef>
          <a:spcPct val="20000"/>
        </a:spcBef>
        <a:buFont typeface="Arial" panose="020B0604020202020204" pitchFamily="34" charset="0"/>
        <a:buChar char="•"/>
        <a:defRPr kumimoji="1" sz="1995" kern="1200">
          <a:solidFill>
            <a:schemeClr val="tx1"/>
          </a:solidFill>
          <a:latin typeface="+mn-lt"/>
          <a:ea typeface="+mn-ea"/>
          <a:cs typeface="+mn-cs"/>
        </a:defRPr>
      </a:lvl9pPr>
    </p:bodyStyle>
    <p:otherStyle>
      <a:defPPr>
        <a:defRPr lang="ja-JP"/>
      </a:defPPr>
      <a:lvl1pPr marL="0" algn="l" defTabSz="946028" rtl="0" eaLnBrk="1" latinLnBrk="0" hangingPunct="1">
        <a:defRPr kumimoji="1" sz="1814" kern="1200">
          <a:solidFill>
            <a:schemeClr val="tx1"/>
          </a:solidFill>
          <a:latin typeface="+mn-lt"/>
          <a:ea typeface="+mn-ea"/>
          <a:cs typeface="+mn-cs"/>
        </a:defRPr>
      </a:lvl1pPr>
      <a:lvl2pPr marL="473013" algn="l" defTabSz="946028" rtl="0" eaLnBrk="1" latinLnBrk="0" hangingPunct="1">
        <a:defRPr kumimoji="1" sz="1814" kern="1200">
          <a:solidFill>
            <a:schemeClr val="tx1"/>
          </a:solidFill>
          <a:latin typeface="+mn-lt"/>
          <a:ea typeface="+mn-ea"/>
          <a:cs typeface="+mn-cs"/>
        </a:defRPr>
      </a:lvl2pPr>
      <a:lvl3pPr marL="946028" algn="l" defTabSz="946028" rtl="0" eaLnBrk="1" latinLnBrk="0" hangingPunct="1">
        <a:defRPr kumimoji="1" sz="1814" kern="1200">
          <a:solidFill>
            <a:schemeClr val="tx1"/>
          </a:solidFill>
          <a:latin typeface="+mn-lt"/>
          <a:ea typeface="+mn-ea"/>
          <a:cs typeface="+mn-cs"/>
        </a:defRPr>
      </a:lvl3pPr>
      <a:lvl4pPr marL="1419042" algn="l" defTabSz="946028" rtl="0" eaLnBrk="1" latinLnBrk="0" hangingPunct="1">
        <a:defRPr kumimoji="1" sz="1814" kern="1200">
          <a:solidFill>
            <a:schemeClr val="tx1"/>
          </a:solidFill>
          <a:latin typeface="+mn-lt"/>
          <a:ea typeface="+mn-ea"/>
          <a:cs typeface="+mn-cs"/>
        </a:defRPr>
      </a:lvl4pPr>
      <a:lvl5pPr marL="1892056" algn="l" defTabSz="946028" rtl="0" eaLnBrk="1" latinLnBrk="0" hangingPunct="1">
        <a:defRPr kumimoji="1" sz="1814" kern="1200">
          <a:solidFill>
            <a:schemeClr val="tx1"/>
          </a:solidFill>
          <a:latin typeface="+mn-lt"/>
          <a:ea typeface="+mn-ea"/>
          <a:cs typeface="+mn-cs"/>
        </a:defRPr>
      </a:lvl5pPr>
      <a:lvl6pPr marL="2365071" algn="l" defTabSz="946028" rtl="0" eaLnBrk="1" latinLnBrk="0" hangingPunct="1">
        <a:defRPr kumimoji="1" sz="1814" kern="1200">
          <a:solidFill>
            <a:schemeClr val="tx1"/>
          </a:solidFill>
          <a:latin typeface="+mn-lt"/>
          <a:ea typeface="+mn-ea"/>
          <a:cs typeface="+mn-cs"/>
        </a:defRPr>
      </a:lvl6pPr>
      <a:lvl7pPr marL="2838085" algn="l" defTabSz="946028" rtl="0" eaLnBrk="1" latinLnBrk="0" hangingPunct="1">
        <a:defRPr kumimoji="1" sz="1814" kern="1200">
          <a:solidFill>
            <a:schemeClr val="tx1"/>
          </a:solidFill>
          <a:latin typeface="+mn-lt"/>
          <a:ea typeface="+mn-ea"/>
          <a:cs typeface="+mn-cs"/>
        </a:defRPr>
      </a:lvl7pPr>
      <a:lvl8pPr marL="3311101" algn="l" defTabSz="946028" rtl="0" eaLnBrk="1" latinLnBrk="0" hangingPunct="1">
        <a:defRPr kumimoji="1" sz="1814" kern="1200">
          <a:solidFill>
            <a:schemeClr val="tx1"/>
          </a:solidFill>
          <a:latin typeface="+mn-lt"/>
          <a:ea typeface="+mn-ea"/>
          <a:cs typeface="+mn-cs"/>
        </a:defRPr>
      </a:lvl8pPr>
      <a:lvl9pPr marL="3784116" algn="l" defTabSz="946028" rtl="0" eaLnBrk="1" latinLnBrk="0" hangingPunct="1">
        <a:defRPr kumimoji="1" sz="181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hyperlink" Target="http://idea.muji.net/" TargetMode="External"/><Relationship Id="rId2" Type="http://schemas.openxmlformats.org/officeDocument/2006/relationships/hyperlink" Target="https://minproject.jp/"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20658" y="1693333"/>
            <a:ext cx="10943167" cy="2055707"/>
          </a:xfrm>
        </p:spPr>
        <p:txBody>
          <a:bodyPr>
            <a:noAutofit/>
          </a:bodyPr>
          <a:lstStyle/>
          <a:p>
            <a:r>
              <a:rPr lang="ja-JP" altLang="en-US" sz="4400" dirty="0" smtClean="0"/>
              <a:t>消費者参加型製品開発プロジェクトを通じた</a:t>
            </a:r>
            <a:r>
              <a:rPr lang="en-US" altLang="ja-JP" sz="4400" dirty="0" smtClean="0"/>
              <a:t/>
            </a:r>
            <a:br>
              <a:rPr lang="en-US" altLang="ja-JP" sz="4400" dirty="0" smtClean="0"/>
            </a:br>
            <a:r>
              <a:rPr lang="ja-JP" altLang="en-US" sz="4400" dirty="0"/>
              <a:t>消費者</a:t>
            </a:r>
            <a:r>
              <a:rPr lang="ja-JP" altLang="en-US" sz="4400" dirty="0" smtClean="0"/>
              <a:t>と</a:t>
            </a:r>
            <a:r>
              <a:rPr lang="ja-JP" altLang="en-US" sz="4400" dirty="0"/>
              <a:t>企業</a:t>
            </a:r>
            <a:r>
              <a:rPr lang="ja-JP" altLang="en-US" sz="4400" dirty="0" smtClean="0"/>
              <a:t>の関係</a:t>
            </a:r>
            <a:endParaRPr kumimoji="1" lang="ja-JP" altLang="en-US" sz="4000" dirty="0"/>
          </a:p>
        </p:txBody>
      </p:sp>
      <p:sp>
        <p:nvSpPr>
          <p:cNvPr id="3" name="サブタイトル 2"/>
          <p:cNvSpPr>
            <a:spLocks noGrp="1"/>
          </p:cNvSpPr>
          <p:nvPr>
            <p:ph type="subTitle" idx="1"/>
          </p:nvPr>
        </p:nvSpPr>
        <p:spPr>
          <a:xfrm>
            <a:off x="6635609" y="4304454"/>
            <a:ext cx="4971228" cy="2376803"/>
          </a:xfrm>
        </p:spPr>
        <p:txBody>
          <a:bodyPr>
            <a:normAutofit fontScale="92500" lnSpcReduction="20000"/>
          </a:bodyPr>
          <a:lstStyle/>
          <a:p>
            <a:pPr algn="r"/>
            <a:r>
              <a:rPr kumimoji="1" lang="ja-JP" altLang="en-US" sz="2800" dirty="0"/>
              <a:t>青山学院大学　土橋ゼミナール</a:t>
            </a:r>
            <a:endParaRPr kumimoji="1" lang="en-US" altLang="ja-JP" sz="2800" dirty="0"/>
          </a:p>
          <a:p>
            <a:pPr algn="r"/>
            <a:r>
              <a:rPr kumimoji="1" lang="ja-JP" altLang="en-US" dirty="0"/>
              <a:t>青木　吹雪</a:t>
            </a:r>
            <a:endParaRPr lang="en-US" altLang="ja-JP" dirty="0"/>
          </a:p>
          <a:p>
            <a:pPr algn="r"/>
            <a:r>
              <a:rPr kumimoji="1" lang="ja-JP" altLang="en-US" dirty="0"/>
              <a:t>井島　菜美子</a:t>
            </a:r>
            <a:endParaRPr kumimoji="1" lang="en-US" altLang="ja-JP" dirty="0"/>
          </a:p>
          <a:p>
            <a:pPr algn="r"/>
            <a:r>
              <a:rPr lang="ja-JP" altLang="en-US" dirty="0"/>
              <a:t>中山　健成</a:t>
            </a:r>
            <a:endParaRPr lang="en-US" altLang="ja-JP" dirty="0"/>
          </a:p>
          <a:p>
            <a:pPr algn="r"/>
            <a:r>
              <a:rPr lang="ja-JP" altLang="en-US" dirty="0"/>
              <a:t>増田　里奈</a:t>
            </a:r>
            <a:endParaRPr lang="en-US" altLang="ja-JP" dirty="0"/>
          </a:p>
          <a:p>
            <a:pPr algn="r"/>
            <a:r>
              <a:rPr kumimoji="1" lang="ja-JP" altLang="en-US" dirty="0"/>
              <a:t>村上　由衣</a:t>
            </a:r>
          </a:p>
        </p:txBody>
      </p:sp>
    </p:spTree>
    <p:extLst>
      <p:ext uri="{BB962C8B-B14F-4D97-AF65-F5344CB8AC3E}">
        <p14:creationId xmlns:p14="http://schemas.microsoft.com/office/powerpoint/2010/main" val="1105757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z="2000" smtClean="0"/>
              <a:t>10</a:t>
            </a:fld>
            <a:endParaRPr kumimoji="1" lang="ja-JP" altLang="en-US" sz="2000" dirty="0"/>
          </a:p>
        </p:txBody>
      </p:sp>
      <p:pic>
        <p:nvPicPr>
          <p:cNvPr id="5" name="図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900253" y="3891761"/>
            <a:ext cx="1459961" cy="3120666"/>
          </a:xfrm>
          <a:prstGeom prst="rect">
            <a:avLst/>
          </a:prstGeom>
        </p:spPr>
      </p:pic>
      <p:sp>
        <p:nvSpPr>
          <p:cNvPr id="6" name="雲形吹き出し 5"/>
          <p:cNvSpPr/>
          <p:nvPr/>
        </p:nvSpPr>
        <p:spPr>
          <a:xfrm>
            <a:off x="1249036" y="1245637"/>
            <a:ext cx="7978658" cy="3581738"/>
          </a:xfrm>
          <a:prstGeom prst="cloudCallout">
            <a:avLst>
              <a:gd name="adj1" fmla="val 62040"/>
              <a:gd name="adj2" fmla="val 3569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2400" dirty="0" smtClean="0"/>
              <a:t>消費者参加型製品開発における</a:t>
            </a:r>
            <a:endParaRPr lang="en-US" altLang="ja-JP" sz="2400" dirty="0" smtClean="0"/>
          </a:p>
          <a:p>
            <a:pPr algn="ctr"/>
            <a:r>
              <a:rPr lang="ja-JP" altLang="en-US" sz="2400" dirty="0" smtClean="0"/>
              <a:t>関係構築が明らかにされていないのではないか？</a:t>
            </a:r>
            <a:endParaRPr lang="en-US" altLang="ja-JP" sz="2400" dirty="0" smtClean="0"/>
          </a:p>
        </p:txBody>
      </p:sp>
      <p:pic>
        <p:nvPicPr>
          <p:cNvPr id="7" name="図 6"/>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89555">
            <a:off x="11096125" y="3571737"/>
            <a:ext cx="750365" cy="750365"/>
          </a:xfrm>
          <a:prstGeom prst="rect">
            <a:avLst/>
          </a:prstGeom>
        </p:spPr>
      </p:pic>
      <p:sp>
        <p:nvSpPr>
          <p:cNvPr id="3" name="テキスト ボックス 2"/>
          <p:cNvSpPr txBox="1"/>
          <p:nvPr/>
        </p:nvSpPr>
        <p:spPr>
          <a:xfrm>
            <a:off x="3216166" y="3311509"/>
            <a:ext cx="73572" cy="369332"/>
          </a:xfrm>
          <a:prstGeom prst="rect">
            <a:avLst/>
          </a:prstGeom>
          <a:noFill/>
        </p:spPr>
        <p:txBody>
          <a:bodyPr wrap="square" rtlCol="0">
            <a:spAutoFit/>
          </a:bodyPr>
          <a:lstStyle/>
          <a:p>
            <a:endParaRPr kumimoji="1" lang="ja-JP" altLang="en-US" dirty="0"/>
          </a:p>
        </p:txBody>
      </p:sp>
    </p:spTree>
    <p:extLst>
      <p:ext uri="{BB962C8B-B14F-4D97-AF65-F5344CB8AC3E}">
        <p14:creationId xmlns:p14="http://schemas.microsoft.com/office/powerpoint/2010/main" val="6437481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3200" dirty="0"/>
              <a:t>目次</a:t>
            </a:r>
          </a:p>
        </p:txBody>
      </p:sp>
      <p:sp>
        <p:nvSpPr>
          <p:cNvPr id="3" name="コンテンツ プレースホルダー 2"/>
          <p:cNvSpPr>
            <a:spLocks noGrp="1"/>
          </p:cNvSpPr>
          <p:nvPr>
            <p:ph idx="1"/>
          </p:nvPr>
        </p:nvSpPr>
        <p:spPr>
          <a:xfrm>
            <a:off x="2429599" y="1077818"/>
            <a:ext cx="6591780" cy="5166870"/>
          </a:xfrm>
        </p:spPr>
        <p:txBody>
          <a:bodyPr anchor="ctr">
            <a:normAutofit/>
          </a:bodyPr>
          <a:lstStyle/>
          <a:p>
            <a:pPr marL="514350" indent="-514350">
              <a:lnSpc>
                <a:spcPct val="100000"/>
              </a:lnSpc>
              <a:buFont typeface="+mj-lt"/>
              <a:buAutoNum type="arabicPeriod"/>
            </a:pPr>
            <a:r>
              <a:rPr lang="ja-JP" altLang="en-US" sz="3200" dirty="0">
                <a:solidFill>
                  <a:schemeClr val="tx1">
                    <a:alpha val="40000"/>
                  </a:schemeClr>
                </a:solidFill>
              </a:rPr>
              <a:t>現状</a:t>
            </a:r>
            <a:r>
              <a:rPr lang="ja-JP" altLang="en-US" sz="3200" dirty="0" smtClean="0">
                <a:solidFill>
                  <a:schemeClr val="tx1">
                    <a:alpha val="40000"/>
                  </a:schemeClr>
                </a:solidFill>
              </a:rPr>
              <a:t>分析・問題意識</a:t>
            </a:r>
            <a:endParaRPr lang="en-US" altLang="ja-JP" sz="3200" dirty="0">
              <a:solidFill>
                <a:schemeClr val="tx1">
                  <a:alpha val="40000"/>
                </a:schemeClr>
              </a:solidFill>
            </a:endParaRPr>
          </a:p>
          <a:p>
            <a:pPr marL="514350" indent="-514350">
              <a:buFont typeface="+mj-lt"/>
              <a:buAutoNum type="arabicPeriod"/>
            </a:pPr>
            <a:r>
              <a:rPr lang="ja-JP" altLang="en-US" sz="3200" dirty="0" smtClean="0"/>
              <a:t>先行研究・研究目的</a:t>
            </a:r>
            <a:endParaRPr lang="en-US" altLang="ja-JP" sz="3200" dirty="0"/>
          </a:p>
          <a:p>
            <a:pPr marL="514350" indent="-514350">
              <a:lnSpc>
                <a:spcPct val="100000"/>
              </a:lnSpc>
              <a:buFont typeface="+mj-lt"/>
              <a:buAutoNum type="arabicPeriod"/>
            </a:pPr>
            <a:r>
              <a:rPr kumimoji="1" lang="ja-JP" altLang="en-US" sz="3200" dirty="0">
                <a:solidFill>
                  <a:schemeClr val="tx1">
                    <a:alpha val="40000"/>
                  </a:schemeClr>
                </a:solidFill>
              </a:rPr>
              <a:t>仮説</a:t>
            </a:r>
            <a:r>
              <a:rPr kumimoji="1" lang="ja-JP" altLang="en-US" sz="3200" dirty="0" smtClean="0">
                <a:solidFill>
                  <a:schemeClr val="tx1">
                    <a:alpha val="40000"/>
                  </a:schemeClr>
                </a:solidFill>
              </a:rPr>
              <a:t>導出</a:t>
            </a:r>
            <a:r>
              <a:rPr lang="ja-JP" altLang="en-US" sz="3200" dirty="0">
                <a:solidFill>
                  <a:schemeClr val="tx1">
                    <a:alpha val="40000"/>
                  </a:schemeClr>
                </a:solidFill>
              </a:rPr>
              <a:t>・</a:t>
            </a:r>
            <a:r>
              <a:rPr lang="ja-JP" altLang="en-US" sz="3200" dirty="0" smtClean="0">
                <a:solidFill>
                  <a:schemeClr val="tx1">
                    <a:alpha val="40000"/>
                  </a:schemeClr>
                </a:solidFill>
              </a:rPr>
              <a:t>仮説</a:t>
            </a:r>
            <a:endParaRPr lang="en-US" altLang="ja-JP" sz="3200" dirty="0">
              <a:solidFill>
                <a:schemeClr val="tx1">
                  <a:alpha val="40000"/>
                </a:schemeClr>
              </a:solidFill>
            </a:endParaRPr>
          </a:p>
          <a:p>
            <a:pPr marL="514350" indent="-514350">
              <a:lnSpc>
                <a:spcPct val="100000"/>
              </a:lnSpc>
              <a:buFont typeface="+mj-lt"/>
              <a:buAutoNum type="arabicPeriod"/>
            </a:pPr>
            <a:r>
              <a:rPr lang="ja-JP" altLang="en-US" sz="3200" dirty="0">
                <a:solidFill>
                  <a:schemeClr val="tx1">
                    <a:alpha val="40000"/>
                  </a:schemeClr>
                </a:solidFill>
              </a:rPr>
              <a:t>検証</a:t>
            </a:r>
            <a:r>
              <a:rPr lang="ja-JP" altLang="en-US" sz="3200" dirty="0" smtClean="0">
                <a:solidFill>
                  <a:schemeClr val="tx1">
                    <a:alpha val="40000"/>
                  </a:schemeClr>
                </a:solidFill>
              </a:rPr>
              <a:t>結果</a:t>
            </a:r>
            <a:endParaRPr lang="en-US" altLang="ja-JP" sz="3200" dirty="0" smtClean="0">
              <a:solidFill>
                <a:schemeClr val="tx1">
                  <a:alpha val="40000"/>
                </a:schemeClr>
              </a:solidFill>
            </a:endParaRPr>
          </a:p>
          <a:p>
            <a:pPr marL="514350" indent="-514350">
              <a:lnSpc>
                <a:spcPct val="100000"/>
              </a:lnSpc>
              <a:buFont typeface="+mj-lt"/>
              <a:buAutoNum type="arabicPeriod"/>
            </a:pPr>
            <a:r>
              <a:rPr lang="ja-JP" altLang="en-US" sz="3200" dirty="0">
                <a:solidFill>
                  <a:schemeClr val="tx1">
                    <a:alpha val="40000"/>
                  </a:schemeClr>
                </a:solidFill>
              </a:rPr>
              <a:t>インプリケーション</a:t>
            </a:r>
            <a:endParaRPr lang="en-US" altLang="ja-JP" sz="3200" dirty="0" smtClean="0">
              <a:solidFill>
                <a:schemeClr val="tx1">
                  <a:alpha val="40000"/>
                </a:schemeClr>
              </a:solidFill>
            </a:endParaRPr>
          </a:p>
          <a:p>
            <a:pPr marL="514350" indent="-514350">
              <a:lnSpc>
                <a:spcPct val="100000"/>
              </a:lnSpc>
              <a:buFont typeface="+mj-lt"/>
              <a:buAutoNum type="arabicPeriod"/>
            </a:pPr>
            <a:r>
              <a:rPr lang="ja-JP" altLang="en-US" sz="3200" dirty="0" smtClean="0">
                <a:solidFill>
                  <a:schemeClr val="tx1">
                    <a:alpha val="40000"/>
                  </a:schemeClr>
                </a:solidFill>
              </a:rPr>
              <a:t>参考</a:t>
            </a:r>
            <a:r>
              <a:rPr lang="ja-JP" altLang="en-US" sz="3200" dirty="0">
                <a:solidFill>
                  <a:schemeClr val="tx1">
                    <a:alpha val="40000"/>
                  </a:schemeClr>
                </a:solidFill>
              </a:rPr>
              <a:t>文献</a:t>
            </a:r>
            <a:endParaRPr kumimoji="1" lang="ja-JP" altLang="en-US" sz="3200" dirty="0">
              <a:solidFill>
                <a:schemeClr val="tx1">
                  <a:alpha val="40000"/>
                </a:schemeClr>
              </a:solidFill>
            </a:endParaRPr>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z="2000" smtClean="0"/>
              <a:t>11</a:t>
            </a:fld>
            <a:endParaRPr kumimoji="1" lang="ja-JP" altLang="en-US" sz="2000" dirty="0"/>
          </a:p>
        </p:txBody>
      </p:sp>
    </p:spTree>
    <p:extLst>
      <p:ext uri="{BB962C8B-B14F-4D97-AF65-F5344CB8AC3E}">
        <p14:creationId xmlns:p14="http://schemas.microsoft.com/office/powerpoint/2010/main" val="16414112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a:t>
            </a:r>
            <a:r>
              <a:rPr kumimoji="1" lang="ja-JP" altLang="en-US" dirty="0" smtClean="0"/>
              <a:t>研究①</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久保田</a:t>
            </a:r>
            <a:r>
              <a:rPr kumimoji="1" lang="en-US" altLang="ja-JP" dirty="0" smtClean="0"/>
              <a:t>(2003)</a:t>
            </a:r>
            <a:r>
              <a:rPr kumimoji="1" lang="ja-JP" altLang="en-US" dirty="0" smtClean="0"/>
              <a:t>　「リレーションシップ・マーケティング研究の再検討」</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12</a:t>
            </a:fld>
            <a:endParaRPr lang="ja-JP" altLang="en-US" dirty="0"/>
          </a:p>
        </p:txBody>
      </p:sp>
      <p:sp>
        <p:nvSpPr>
          <p:cNvPr id="5" name="角丸四角形 4"/>
          <p:cNvSpPr/>
          <p:nvPr/>
        </p:nvSpPr>
        <p:spPr>
          <a:xfrm>
            <a:off x="1528669" y="2326229"/>
            <a:ext cx="9448799" cy="3250482"/>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marL="457200" indent="-457200">
              <a:buFont typeface="Arial" panose="020B0604020202020204" pitchFamily="34" charset="0"/>
              <a:buChar char="•"/>
            </a:pPr>
            <a:r>
              <a:rPr lang="ja-JP" altLang="en-US" sz="2800" dirty="0" smtClean="0"/>
              <a:t>「信頼」という概念がリレーションシップ・マーケティングにおける「鍵となる変数</a:t>
            </a:r>
            <a:r>
              <a:rPr lang="en-US" altLang="ja-JP" sz="2800" dirty="0" smtClean="0"/>
              <a:t>(KMV)</a:t>
            </a:r>
            <a:r>
              <a:rPr lang="ja-JP" altLang="en-US" sz="2800" dirty="0" smtClean="0"/>
              <a:t>」に位置づけられる。</a:t>
            </a:r>
            <a:endParaRPr lang="en-US" altLang="ja-JP" sz="2800" dirty="0" smtClean="0"/>
          </a:p>
          <a:p>
            <a:endParaRPr lang="en-US" altLang="ja-JP" sz="2800" dirty="0"/>
          </a:p>
          <a:p>
            <a:pPr marL="457200" indent="-457200">
              <a:buFont typeface="Arial" panose="020B0604020202020204" pitchFamily="34" charset="0"/>
              <a:buChar char="•"/>
            </a:pPr>
            <a:r>
              <a:rPr lang="ja-JP" altLang="en-US" sz="2800" dirty="0" smtClean="0"/>
              <a:t>それ以来、売り手と買い手の間に信頼を醸成することはリレーションシップ・マーケティングの成功に欠くことのできないタスクと考えられるようになった。</a:t>
            </a:r>
            <a:endParaRPr lang="ja-JP" altLang="en-US" sz="2800" dirty="0"/>
          </a:p>
        </p:txBody>
      </p:sp>
    </p:spTree>
    <p:extLst>
      <p:ext uri="{BB962C8B-B14F-4D97-AF65-F5344CB8AC3E}">
        <p14:creationId xmlns:p14="http://schemas.microsoft.com/office/powerpoint/2010/main" val="2410273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a:t>
            </a:r>
            <a:r>
              <a:rPr kumimoji="1" lang="ja-JP" altLang="en-US" dirty="0" smtClean="0"/>
              <a:t>研究②</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山岡</a:t>
            </a:r>
            <a:r>
              <a:rPr kumimoji="1" lang="en-US" altLang="ja-JP" dirty="0" smtClean="0"/>
              <a:t>(2009)</a:t>
            </a:r>
            <a:r>
              <a:rPr kumimoji="1" lang="ja-JP" altLang="en-US" dirty="0" smtClean="0"/>
              <a:t>　「カスタマー・アドボカシーの展望」</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13</a:t>
            </a:fld>
            <a:endParaRPr lang="ja-JP" altLang="en-US" dirty="0"/>
          </a:p>
        </p:txBody>
      </p:sp>
      <p:sp>
        <p:nvSpPr>
          <p:cNvPr id="5" name="角丸四角形 4"/>
          <p:cNvSpPr/>
          <p:nvPr/>
        </p:nvSpPr>
        <p:spPr>
          <a:xfrm>
            <a:off x="1528669" y="2326229"/>
            <a:ext cx="9448799" cy="3250482"/>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dirty="0" smtClean="0"/>
              <a:t>信頼は、良好な関係を構築するための不可欠な要素であり、</a:t>
            </a:r>
            <a:endParaRPr lang="en-US" altLang="ja-JP" sz="2800" dirty="0" smtClean="0"/>
          </a:p>
          <a:p>
            <a:pPr algn="ctr"/>
            <a:r>
              <a:rPr lang="ja-JP" altLang="en-US" sz="2800" dirty="0"/>
              <a:t>企業</a:t>
            </a:r>
            <a:r>
              <a:rPr lang="ja-JP" altLang="en-US" sz="2800" dirty="0" smtClean="0"/>
              <a:t>と</a:t>
            </a:r>
            <a:r>
              <a:rPr lang="ja-JP" altLang="en-US" sz="2800" dirty="0"/>
              <a:t>顧客</a:t>
            </a:r>
            <a:r>
              <a:rPr lang="ja-JP" altLang="en-US" sz="2800" dirty="0" smtClean="0"/>
              <a:t>の長期的な関係に有益な影響をもたらす。</a:t>
            </a:r>
            <a:endParaRPr lang="ja-JP" altLang="en-US" sz="2800" dirty="0"/>
          </a:p>
        </p:txBody>
      </p:sp>
    </p:spTree>
    <p:extLst>
      <p:ext uri="{BB962C8B-B14F-4D97-AF65-F5344CB8AC3E}">
        <p14:creationId xmlns:p14="http://schemas.microsoft.com/office/powerpoint/2010/main" val="11373601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研究目的</a:t>
            </a:r>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z="2000" smtClean="0"/>
              <a:t>14</a:t>
            </a:fld>
            <a:endParaRPr kumimoji="1" lang="ja-JP" altLang="en-US" sz="2000" dirty="0"/>
          </a:p>
        </p:txBody>
      </p:sp>
      <p:grpSp>
        <p:nvGrpSpPr>
          <p:cNvPr id="7" name="グループ化 6"/>
          <p:cNvGrpSpPr/>
          <p:nvPr/>
        </p:nvGrpSpPr>
        <p:grpSpPr>
          <a:xfrm>
            <a:off x="9796287" y="3499141"/>
            <a:ext cx="1786113" cy="3519323"/>
            <a:chOff x="8848085" y="3019591"/>
            <a:chExt cx="1786113" cy="3519323"/>
          </a:xfrm>
        </p:grpSpPr>
        <p:pic>
          <p:nvPicPr>
            <p:cNvPr id="5" name="図 4"/>
            <p:cNvPicPr>
              <a:picLocks noChangeAspect="1"/>
            </p:cNvPicPr>
            <p:nvPr/>
          </p:nvPicPr>
          <p:blipFill>
            <a:blip r:embed="rId3" cstate="print">
              <a:biLevel thresh="75000"/>
              <a:extLst>
                <a:ext uri="{28A0092B-C50C-407E-A947-70E740481C1C}">
                  <a14:useLocalDpi xmlns:a14="http://schemas.microsoft.com/office/drawing/2010/main" val="0"/>
                </a:ext>
              </a:extLst>
            </a:blip>
            <a:stretch>
              <a:fillRect/>
            </a:stretch>
          </p:blipFill>
          <p:spPr>
            <a:xfrm rot="1722558">
              <a:off x="9981895" y="3019591"/>
              <a:ext cx="652303" cy="797313"/>
            </a:xfrm>
            <a:prstGeom prst="rect">
              <a:avLst/>
            </a:prstGeom>
          </p:spPr>
        </p:pic>
        <p:pic>
          <p:nvPicPr>
            <p:cNvPr id="6" name="図 5"/>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48085" y="3418248"/>
              <a:ext cx="1459961" cy="3120666"/>
            </a:xfrm>
            <a:prstGeom prst="rect">
              <a:avLst/>
            </a:prstGeom>
          </p:spPr>
        </p:pic>
      </p:grpSp>
      <p:sp>
        <p:nvSpPr>
          <p:cNvPr id="8" name="雲形吹き出し 7"/>
          <p:cNvSpPr/>
          <p:nvPr/>
        </p:nvSpPr>
        <p:spPr>
          <a:xfrm>
            <a:off x="1054248" y="1171065"/>
            <a:ext cx="7347474" cy="4257695"/>
          </a:xfrm>
          <a:prstGeom prst="cloudCallout">
            <a:avLst>
              <a:gd name="adj1" fmla="val 69632"/>
              <a:gd name="adj2" fmla="val 3091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400" dirty="0" smtClean="0"/>
              <a:t>消費者参加型製品開発を通して、</a:t>
            </a:r>
            <a:endParaRPr lang="en-US" altLang="ja-JP" sz="2400" dirty="0" smtClean="0"/>
          </a:p>
          <a:p>
            <a:pPr algn="ctr"/>
            <a:r>
              <a:rPr lang="ja-JP" altLang="en-US" sz="2400" dirty="0"/>
              <a:t>消費者</a:t>
            </a:r>
            <a:r>
              <a:rPr lang="ja-JP" altLang="en-US" sz="2400" dirty="0" smtClean="0"/>
              <a:t>が</a:t>
            </a:r>
            <a:r>
              <a:rPr lang="ja-JP" altLang="en-US" sz="2400" dirty="0"/>
              <a:t>企業</a:t>
            </a:r>
            <a:r>
              <a:rPr lang="ja-JP" altLang="en-US" sz="2400" dirty="0" smtClean="0"/>
              <a:t>への信頼を</a:t>
            </a:r>
            <a:endParaRPr lang="en-US" altLang="ja-JP" sz="2400" dirty="0" smtClean="0"/>
          </a:p>
          <a:p>
            <a:pPr algn="ctr"/>
            <a:r>
              <a:rPr lang="ja-JP" altLang="en-US" sz="2400" dirty="0" smtClean="0"/>
              <a:t>高める</a:t>
            </a:r>
            <a:r>
              <a:rPr lang="ja-JP" altLang="en-US" sz="2400" dirty="0"/>
              <a:t>方法</a:t>
            </a:r>
            <a:r>
              <a:rPr lang="ja-JP" altLang="en-US" sz="2400" dirty="0" smtClean="0"/>
              <a:t>を</a:t>
            </a:r>
            <a:r>
              <a:rPr lang="ja-JP" altLang="en-US" sz="2400" dirty="0"/>
              <a:t>明</a:t>
            </a:r>
            <a:r>
              <a:rPr lang="ja-JP" altLang="en-US" sz="2400" dirty="0" smtClean="0"/>
              <a:t>らかにする。</a:t>
            </a:r>
            <a:endParaRPr lang="en-US" altLang="ja-JP" sz="2400" dirty="0" smtClean="0"/>
          </a:p>
        </p:txBody>
      </p:sp>
    </p:spTree>
    <p:extLst>
      <p:ext uri="{BB962C8B-B14F-4D97-AF65-F5344CB8AC3E}">
        <p14:creationId xmlns:p14="http://schemas.microsoft.com/office/powerpoint/2010/main" val="16506377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3200" dirty="0"/>
              <a:t>目次</a:t>
            </a:r>
          </a:p>
        </p:txBody>
      </p:sp>
      <p:sp>
        <p:nvSpPr>
          <p:cNvPr id="3" name="コンテンツ プレースホルダー 2"/>
          <p:cNvSpPr>
            <a:spLocks noGrp="1"/>
          </p:cNvSpPr>
          <p:nvPr>
            <p:ph idx="1"/>
          </p:nvPr>
        </p:nvSpPr>
        <p:spPr>
          <a:xfrm>
            <a:off x="2429599" y="1077818"/>
            <a:ext cx="6591780" cy="5166870"/>
          </a:xfrm>
        </p:spPr>
        <p:txBody>
          <a:bodyPr anchor="ctr">
            <a:normAutofit/>
          </a:bodyPr>
          <a:lstStyle/>
          <a:p>
            <a:pPr marL="514350" indent="-514350">
              <a:lnSpc>
                <a:spcPct val="100000"/>
              </a:lnSpc>
              <a:buFont typeface="+mj-lt"/>
              <a:buAutoNum type="arabicPeriod"/>
            </a:pPr>
            <a:r>
              <a:rPr lang="ja-JP" altLang="en-US" sz="3200" dirty="0">
                <a:solidFill>
                  <a:schemeClr val="tx1">
                    <a:alpha val="40000"/>
                  </a:schemeClr>
                </a:solidFill>
              </a:rPr>
              <a:t>現状</a:t>
            </a:r>
            <a:r>
              <a:rPr lang="ja-JP" altLang="en-US" sz="3200" dirty="0" smtClean="0">
                <a:solidFill>
                  <a:schemeClr val="tx1">
                    <a:alpha val="40000"/>
                  </a:schemeClr>
                </a:solidFill>
              </a:rPr>
              <a:t>分析・問題意識</a:t>
            </a:r>
            <a:endParaRPr lang="en-US" altLang="ja-JP" sz="3200" dirty="0">
              <a:solidFill>
                <a:schemeClr val="tx1">
                  <a:alpha val="40000"/>
                </a:schemeClr>
              </a:solidFill>
            </a:endParaRPr>
          </a:p>
          <a:p>
            <a:pPr marL="514350" indent="-514350">
              <a:buFont typeface="+mj-lt"/>
              <a:buAutoNum type="arabicPeriod"/>
            </a:pPr>
            <a:r>
              <a:rPr lang="ja-JP" altLang="en-US" sz="3200" dirty="0" smtClean="0">
                <a:solidFill>
                  <a:schemeClr val="tx1">
                    <a:alpha val="40000"/>
                  </a:schemeClr>
                </a:solidFill>
              </a:rPr>
              <a:t>先行研究・研究目的</a:t>
            </a:r>
            <a:endParaRPr lang="en-US" altLang="ja-JP" sz="3200" dirty="0">
              <a:solidFill>
                <a:schemeClr val="tx1">
                  <a:alpha val="40000"/>
                </a:schemeClr>
              </a:solidFill>
            </a:endParaRPr>
          </a:p>
          <a:p>
            <a:pPr marL="514350" indent="-514350">
              <a:lnSpc>
                <a:spcPct val="100000"/>
              </a:lnSpc>
              <a:buFont typeface="+mj-lt"/>
              <a:buAutoNum type="arabicPeriod"/>
            </a:pPr>
            <a:r>
              <a:rPr kumimoji="1" lang="ja-JP" altLang="en-US" sz="3200" dirty="0"/>
              <a:t>仮説</a:t>
            </a:r>
            <a:r>
              <a:rPr kumimoji="1" lang="ja-JP" altLang="en-US" sz="3200" dirty="0" smtClean="0"/>
              <a:t>導出</a:t>
            </a:r>
            <a:r>
              <a:rPr lang="ja-JP" altLang="en-US" sz="3200" dirty="0" smtClean="0"/>
              <a:t>・仮説</a:t>
            </a:r>
            <a:endParaRPr lang="en-US" altLang="ja-JP" sz="3200" dirty="0"/>
          </a:p>
          <a:p>
            <a:pPr marL="514350" indent="-514350">
              <a:lnSpc>
                <a:spcPct val="100000"/>
              </a:lnSpc>
              <a:buFont typeface="+mj-lt"/>
              <a:buAutoNum type="arabicPeriod"/>
            </a:pPr>
            <a:r>
              <a:rPr lang="ja-JP" altLang="en-US" sz="3200" dirty="0" smtClean="0">
                <a:solidFill>
                  <a:schemeClr val="tx1">
                    <a:alpha val="40000"/>
                  </a:schemeClr>
                </a:solidFill>
              </a:rPr>
              <a:t>検証結果</a:t>
            </a:r>
            <a:endParaRPr lang="en-US" altLang="ja-JP" sz="3200" dirty="0">
              <a:solidFill>
                <a:schemeClr val="tx1">
                  <a:alpha val="40000"/>
                </a:schemeClr>
              </a:solidFill>
            </a:endParaRPr>
          </a:p>
          <a:p>
            <a:pPr marL="514350" indent="-514350">
              <a:lnSpc>
                <a:spcPct val="100000"/>
              </a:lnSpc>
              <a:buFont typeface="+mj-lt"/>
              <a:buAutoNum type="arabicPeriod"/>
            </a:pPr>
            <a:r>
              <a:rPr lang="ja-JP" altLang="en-US" sz="3200" dirty="0" smtClean="0">
                <a:solidFill>
                  <a:schemeClr val="tx1">
                    <a:alpha val="40000"/>
                  </a:schemeClr>
                </a:solidFill>
              </a:rPr>
              <a:t>インプリケーション</a:t>
            </a:r>
            <a:endParaRPr lang="en-US" altLang="ja-JP" sz="3200" dirty="0" smtClean="0">
              <a:solidFill>
                <a:schemeClr val="tx1">
                  <a:alpha val="40000"/>
                </a:schemeClr>
              </a:solidFill>
            </a:endParaRPr>
          </a:p>
          <a:p>
            <a:pPr marL="514350" indent="-514350">
              <a:lnSpc>
                <a:spcPct val="100000"/>
              </a:lnSpc>
              <a:buFont typeface="+mj-lt"/>
              <a:buAutoNum type="arabicPeriod"/>
            </a:pPr>
            <a:r>
              <a:rPr lang="ja-JP" altLang="en-US" sz="3200" dirty="0" smtClean="0">
                <a:solidFill>
                  <a:schemeClr val="tx1">
                    <a:alpha val="40000"/>
                  </a:schemeClr>
                </a:solidFill>
              </a:rPr>
              <a:t>参考</a:t>
            </a:r>
            <a:r>
              <a:rPr lang="ja-JP" altLang="en-US" sz="3200" dirty="0">
                <a:solidFill>
                  <a:schemeClr val="tx1">
                    <a:alpha val="40000"/>
                  </a:schemeClr>
                </a:solidFill>
              </a:rPr>
              <a:t>文献</a:t>
            </a:r>
            <a:endParaRPr kumimoji="1" lang="ja-JP" altLang="en-US" sz="3200" dirty="0">
              <a:solidFill>
                <a:schemeClr val="tx1">
                  <a:alpha val="40000"/>
                </a:schemeClr>
              </a:solidFill>
            </a:endParaRPr>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z="2000" smtClean="0"/>
              <a:t>15</a:t>
            </a:fld>
            <a:endParaRPr kumimoji="1" lang="ja-JP" altLang="en-US" sz="2000" dirty="0"/>
          </a:p>
        </p:txBody>
      </p:sp>
    </p:spTree>
    <p:extLst>
      <p:ext uri="{BB962C8B-B14F-4D97-AF65-F5344CB8AC3E}">
        <p14:creationId xmlns:p14="http://schemas.microsoft.com/office/powerpoint/2010/main" val="16884340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仮説①の導出</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以前の信頼関係</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16</a:t>
            </a:fld>
            <a:endParaRPr lang="ja-JP" altLang="en-US" dirty="0"/>
          </a:p>
        </p:txBody>
      </p:sp>
      <p:sp>
        <p:nvSpPr>
          <p:cNvPr id="7" name="上下矢印 6"/>
          <p:cNvSpPr/>
          <p:nvPr/>
        </p:nvSpPr>
        <p:spPr>
          <a:xfrm>
            <a:off x="5012739" y="3430334"/>
            <a:ext cx="386564" cy="1062441"/>
          </a:xfrm>
          <a:prstGeom prst="upDownArrow">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449644" y="3690916"/>
            <a:ext cx="803425" cy="461665"/>
          </a:xfrm>
          <a:prstGeom prst="rect">
            <a:avLst/>
          </a:prstGeom>
          <a:noFill/>
        </p:spPr>
        <p:txBody>
          <a:bodyPr wrap="none" rtlCol="0">
            <a:spAutoFit/>
          </a:bodyPr>
          <a:lstStyle/>
          <a:p>
            <a:r>
              <a:rPr kumimoji="1" lang="ja-JP" altLang="en-US" sz="2400" b="1" dirty="0" smtClean="0">
                <a:solidFill>
                  <a:srgbClr val="FF0000"/>
                </a:solidFill>
              </a:rPr>
              <a:t>信頼</a:t>
            </a:r>
            <a:endParaRPr kumimoji="1" lang="ja-JP" altLang="en-US" sz="2400" b="1" dirty="0">
              <a:solidFill>
                <a:srgbClr val="FF0000"/>
              </a:solidFill>
            </a:endParaRPr>
          </a:p>
        </p:txBody>
      </p:sp>
      <p:sp>
        <p:nvSpPr>
          <p:cNvPr id="10" name="円形吹き出し 9"/>
          <p:cNvSpPr/>
          <p:nvPr/>
        </p:nvSpPr>
        <p:spPr>
          <a:xfrm>
            <a:off x="7416800" y="1819757"/>
            <a:ext cx="3465689" cy="2523481"/>
          </a:xfrm>
          <a:prstGeom prst="wedgeEllipseCallout">
            <a:avLst>
              <a:gd name="adj1" fmla="val -71322"/>
              <a:gd name="adj2" fmla="val 37001"/>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2000" dirty="0"/>
              <a:t>企業</a:t>
            </a:r>
            <a:r>
              <a:rPr lang="ja-JP" altLang="en-US" sz="2000" dirty="0" smtClean="0"/>
              <a:t>と</a:t>
            </a:r>
            <a:r>
              <a:rPr lang="ja-JP" altLang="en-US" sz="2000" dirty="0"/>
              <a:t>消費者</a:t>
            </a:r>
            <a:r>
              <a:rPr lang="ja-JP" altLang="en-US" sz="2000" dirty="0" smtClean="0"/>
              <a:t>の</a:t>
            </a:r>
            <a:endParaRPr lang="en-US" altLang="ja-JP" sz="2000" dirty="0" smtClean="0"/>
          </a:p>
          <a:p>
            <a:pPr algn="ctr"/>
            <a:r>
              <a:rPr lang="ja-JP" altLang="en-US" sz="2000" dirty="0"/>
              <a:t>縦</a:t>
            </a:r>
            <a:r>
              <a:rPr kumimoji="1" lang="ja-JP" altLang="en-US" sz="2000" dirty="0" smtClean="0"/>
              <a:t>の</a:t>
            </a:r>
            <a:r>
              <a:rPr kumimoji="1" lang="ja-JP" altLang="en-US" sz="2000" dirty="0"/>
              <a:t>関係</a:t>
            </a:r>
          </a:p>
        </p:txBody>
      </p:sp>
      <p:sp>
        <p:nvSpPr>
          <p:cNvPr id="15" name="円/楕円 14"/>
          <p:cNvSpPr/>
          <p:nvPr/>
        </p:nvSpPr>
        <p:spPr>
          <a:xfrm>
            <a:off x="4158974" y="1943789"/>
            <a:ext cx="2094095" cy="1198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企業</a:t>
            </a:r>
            <a:endParaRPr kumimoji="1" lang="ja-JP" altLang="en-US" sz="2800" dirty="0"/>
          </a:p>
        </p:txBody>
      </p:sp>
      <p:sp>
        <p:nvSpPr>
          <p:cNvPr id="16" name="円/楕円 15"/>
          <p:cNvSpPr/>
          <p:nvPr/>
        </p:nvSpPr>
        <p:spPr>
          <a:xfrm>
            <a:off x="4263533" y="4701507"/>
            <a:ext cx="1884975" cy="104398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消費者</a:t>
            </a:r>
            <a:endParaRPr kumimoji="1" lang="ja-JP" altLang="en-US" sz="2800" dirty="0"/>
          </a:p>
        </p:txBody>
      </p:sp>
      <p:sp>
        <p:nvSpPr>
          <p:cNvPr id="17" name="テキスト ボックス 16"/>
          <p:cNvSpPr txBox="1"/>
          <p:nvPr/>
        </p:nvSpPr>
        <p:spPr>
          <a:xfrm>
            <a:off x="9228494" y="6259812"/>
            <a:ext cx="1863011" cy="461665"/>
          </a:xfrm>
          <a:prstGeom prst="rect">
            <a:avLst/>
          </a:prstGeom>
          <a:noFill/>
        </p:spPr>
        <p:txBody>
          <a:bodyPr wrap="none" rtlCol="0">
            <a:spAutoFit/>
          </a:bodyPr>
          <a:lstStyle/>
          <a:p>
            <a:r>
              <a:rPr lang="en-US" altLang="ja-JP" sz="2400" dirty="0"/>
              <a:t>(</a:t>
            </a:r>
            <a:r>
              <a:rPr kumimoji="1" lang="en-US" altLang="ja-JP" sz="2400" dirty="0" smtClean="0"/>
              <a:t>Kotler,</a:t>
            </a:r>
            <a:r>
              <a:rPr kumimoji="1" lang="ja-JP" altLang="en-US" sz="2400" dirty="0" smtClean="0"/>
              <a:t> </a:t>
            </a:r>
            <a:r>
              <a:rPr kumimoji="1" lang="en-US" altLang="ja-JP" sz="2400" dirty="0" smtClean="0"/>
              <a:t>2013)</a:t>
            </a:r>
            <a:endParaRPr kumimoji="1" lang="ja-JP" altLang="en-US" sz="2400" dirty="0"/>
          </a:p>
        </p:txBody>
      </p:sp>
    </p:spTree>
    <p:extLst>
      <p:ext uri="{BB962C8B-B14F-4D97-AF65-F5344CB8AC3E}">
        <p14:creationId xmlns:p14="http://schemas.microsoft.com/office/powerpoint/2010/main" val="2103203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コンテンツ プレースホルダー 2"/>
          <p:cNvSpPr>
            <a:spLocks noGrp="1"/>
          </p:cNvSpPr>
          <p:nvPr>
            <p:ph idx="1"/>
          </p:nvPr>
        </p:nvSpPr>
        <p:spPr>
          <a:xfrm>
            <a:off x="923739" y="1327603"/>
            <a:ext cx="10658661" cy="4525964"/>
          </a:xfrm>
        </p:spPr>
        <p:txBody>
          <a:bodyPr/>
          <a:lstStyle/>
          <a:p>
            <a:r>
              <a:rPr lang="ja-JP" altLang="en-US" dirty="0"/>
              <a:t>現在</a:t>
            </a:r>
            <a:r>
              <a:rPr kumimoji="1" lang="ja-JP" altLang="en-US" dirty="0" smtClean="0"/>
              <a:t>の信頼関係</a:t>
            </a:r>
            <a:endParaRPr kumimoji="1" lang="ja-JP" altLang="en-US" dirty="0"/>
          </a:p>
        </p:txBody>
      </p:sp>
      <p:sp>
        <p:nvSpPr>
          <p:cNvPr id="2" name="タイトル 1"/>
          <p:cNvSpPr>
            <a:spLocks noGrp="1"/>
          </p:cNvSpPr>
          <p:nvPr>
            <p:ph type="title"/>
          </p:nvPr>
        </p:nvSpPr>
        <p:spPr/>
        <p:txBody>
          <a:bodyPr/>
          <a:lstStyle/>
          <a:p>
            <a:r>
              <a:rPr kumimoji="1" lang="ja-JP" altLang="en-US" dirty="0" smtClean="0"/>
              <a:t>仮説①の導出</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17</a:t>
            </a:fld>
            <a:endParaRPr lang="ja-JP" altLang="en-US" dirty="0"/>
          </a:p>
        </p:txBody>
      </p:sp>
      <p:sp>
        <p:nvSpPr>
          <p:cNvPr id="8" name="上下矢印 7"/>
          <p:cNvSpPr/>
          <p:nvPr/>
        </p:nvSpPr>
        <p:spPr>
          <a:xfrm rot="5400000">
            <a:off x="4197930" y="2897199"/>
            <a:ext cx="386564" cy="1518135"/>
          </a:xfrm>
          <a:prstGeom prst="upDownArrow">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形吹き出し 8"/>
          <p:cNvSpPr/>
          <p:nvPr/>
        </p:nvSpPr>
        <p:spPr>
          <a:xfrm>
            <a:off x="8116711" y="1593980"/>
            <a:ext cx="3465689" cy="2523481"/>
          </a:xfrm>
          <a:prstGeom prst="wedgeEllipseCallout">
            <a:avLst>
              <a:gd name="adj1" fmla="val -66762"/>
              <a:gd name="adj2" fmla="val 29843"/>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2000" dirty="0" smtClean="0"/>
              <a:t>消費者同士の</a:t>
            </a:r>
            <a:endParaRPr lang="en-US" altLang="ja-JP" sz="2000" dirty="0" smtClean="0"/>
          </a:p>
          <a:p>
            <a:pPr algn="ctr"/>
            <a:r>
              <a:rPr lang="ja-JP" altLang="en-US" sz="2000" dirty="0" smtClean="0"/>
              <a:t>横</a:t>
            </a:r>
            <a:r>
              <a:rPr kumimoji="1" lang="ja-JP" altLang="en-US" sz="2000" dirty="0" smtClean="0"/>
              <a:t>の</a:t>
            </a:r>
            <a:r>
              <a:rPr kumimoji="1" lang="ja-JP" altLang="en-US" sz="2000" dirty="0"/>
              <a:t>関係</a:t>
            </a:r>
          </a:p>
        </p:txBody>
      </p:sp>
      <p:sp>
        <p:nvSpPr>
          <p:cNvPr id="12" name="テキスト ボックス 11"/>
          <p:cNvSpPr txBox="1"/>
          <p:nvPr/>
        </p:nvSpPr>
        <p:spPr>
          <a:xfrm>
            <a:off x="9228494" y="6259812"/>
            <a:ext cx="1863011" cy="461665"/>
          </a:xfrm>
          <a:prstGeom prst="rect">
            <a:avLst/>
          </a:prstGeom>
          <a:noFill/>
        </p:spPr>
        <p:txBody>
          <a:bodyPr wrap="none" rtlCol="0">
            <a:spAutoFit/>
          </a:bodyPr>
          <a:lstStyle/>
          <a:p>
            <a:r>
              <a:rPr lang="en-US" altLang="ja-JP" sz="2400" dirty="0"/>
              <a:t>(</a:t>
            </a:r>
            <a:r>
              <a:rPr kumimoji="1" lang="en-US" altLang="ja-JP" sz="2400" dirty="0" smtClean="0"/>
              <a:t>Kotler,</a:t>
            </a:r>
            <a:r>
              <a:rPr kumimoji="1" lang="ja-JP" altLang="en-US" sz="2400" dirty="0" smtClean="0"/>
              <a:t> </a:t>
            </a:r>
            <a:r>
              <a:rPr kumimoji="1" lang="en-US" altLang="ja-JP" sz="2400" dirty="0" smtClean="0"/>
              <a:t>2013)</a:t>
            </a:r>
            <a:endParaRPr kumimoji="1" lang="ja-JP" altLang="en-US" sz="2400" dirty="0"/>
          </a:p>
        </p:txBody>
      </p:sp>
      <p:sp>
        <p:nvSpPr>
          <p:cNvPr id="14" name="テキスト ボックス 13"/>
          <p:cNvSpPr txBox="1"/>
          <p:nvPr/>
        </p:nvSpPr>
        <p:spPr>
          <a:xfrm>
            <a:off x="3989499" y="3056739"/>
            <a:ext cx="803425" cy="461665"/>
          </a:xfrm>
          <a:prstGeom prst="rect">
            <a:avLst/>
          </a:prstGeom>
          <a:noFill/>
        </p:spPr>
        <p:txBody>
          <a:bodyPr wrap="none" rtlCol="0">
            <a:spAutoFit/>
          </a:bodyPr>
          <a:lstStyle/>
          <a:p>
            <a:r>
              <a:rPr kumimoji="1" lang="ja-JP" altLang="en-US" sz="2400" b="1" dirty="0" smtClean="0">
                <a:solidFill>
                  <a:srgbClr val="FF0000"/>
                </a:solidFill>
              </a:rPr>
              <a:t>信頼</a:t>
            </a:r>
            <a:endParaRPr kumimoji="1" lang="ja-JP" altLang="en-US" sz="2400" b="1" dirty="0">
              <a:solidFill>
                <a:srgbClr val="FF0000"/>
              </a:solidFill>
            </a:endParaRPr>
          </a:p>
        </p:txBody>
      </p:sp>
      <p:sp>
        <p:nvSpPr>
          <p:cNvPr id="19" name="円/楕円 18"/>
          <p:cNvSpPr/>
          <p:nvPr/>
        </p:nvSpPr>
        <p:spPr>
          <a:xfrm>
            <a:off x="1511705" y="3134276"/>
            <a:ext cx="1884975" cy="104398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消費者</a:t>
            </a:r>
            <a:endParaRPr kumimoji="1" lang="ja-JP" altLang="en-US" sz="2800" dirty="0"/>
          </a:p>
        </p:txBody>
      </p:sp>
      <p:sp>
        <p:nvSpPr>
          <p:cNvPr id="20" name="円/楕円 19"/>
          <p:cNvSpPr/>
          <p:nvPr/>
        </p:nvSpPr>
        <p:spPr>
          <a:xfrm>
            <a:off x="5502782" y="3134276"/>
            <a:ext cx="1884975" cy="104398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消費者</a:t>
            </a:r>
            <a:endParaRPr kumimoji="1" lang="ja-JP" altLang="en-US" sz="2800" dirty="0"/>
          </a:p>
        </p:txBody>
      </p:sp>
    </p:spTree>
    <p:extLst>
      <p:ext uri="{BB962C8B-B14F-4D97-AF65-F5344CB8AC3E}">
        <p14:creationId xmlns:p14="http://schemas.microsoft.com/office/powerpoint/2010/main" val="14428450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仮説①の導出</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消費者が企業ではなく他の消費者に信頼を置いている現状</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18</a:t>
            </a:fld>
            <a:endParaRPr lang="ja-JP" altLang="en-US" dirty="0"/>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2791" y="2785907"/>
            <a:ext cx="3603803" cy="3603803"/>
          </a:xfrm>
          <a:prstGeom prst="rect">
            <a:avLst/>
          </a:prstGeom>
        </p:spPr>
      </p:pic>
      <p:sp>
        <p:nvSpPr>
          <p:cNvPr id="5" name="円/楕円 4"/>
          <p:cNvSpPr/>
          <p:nvPr/>
        </p:nvSpPr>
        <p:spPr>
          <a:xfrm>
            <a:off x="4288905" y="2074297"/>
            <a:ext cx="6999111" cy="345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企業は消費者からの信頼を</a:t>
            </a:r>
            <a:endParaRPr kumimoji="1" lang="en-US" altLang="ja-JP" sz="3200" dirty="0" smtClean="0"/>
          </a:p>
          <a:p>
            <a:pPr algn="ctr"/>
            <a:r>
              <a:rPr lang="ja-JP" altLang="en-US" sz="3200" dirty="0" smtClean="0"/>
              <a:t>取り戻したい！！</a:t>
            </a:r>
            <a:endParaRPr kumimoji="1" lang="ja-JP" altLang="en-US" sz="3200" dirty="0"/>
          </a:p>
        </p:txBody>
      </p:sp>
    </p:spTree>
    <p:extLst>
      <p:ext uri="{BB962C8B-B14F-4D97-AF65-F5344CB8AC3E}">
        <p14:creationId xmlns:p14="http://schemas.microsoft.com/office/powerpoint/2010/main" val="4893449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仮説①の導出</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19</a:t>
            </a:fld>
            <a:endParaRPr lang="ja-JP" altLang="en-US" dirty="0"/>
          </a:p>
        </p:txBody>
      </p:sp>
      <p:sp>
        <p:nvSpPr>
          <p:cNvPr id="6" name="円/楕円 5"/>
          <p:cNvSpPr/>
          <p:nvPr/>
        </p:nvSpPr>
        <p:spPr>
          <a:xfrm>
            <a:off x="5206021" y="1555620"/>
            <a:ext cx="2094095" cy="11982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企業</a:t>
            </a:r>
            <a:endParaRPr kumimoji="1" lang="ja-JP" altLang="en-US" sz="2800" dirty="0"/>
          </a:p>
        </p:txBody>
      </p:sp>
      <p:sp>
        <p:nvSpPr>
          <p:cNvPr id="9" name="テキスト ボックス 8"/>
          <p:cNvSpPr txBox="1"/>
          <p:nvPr/>
        </p:nvSpPr>
        <p:spPr>
          <a:xfrm>
            <a:off x="6496691" y="3255419"/>
            <a:ext cx="803425" cy="461665"/>
          </a:xfrm>
          <a:prstGeom prst="rect">
            <a:avLst/>
          </a:prstGeom>
          <a:noFill/>
        </p:spPr>
        <p:txBody>
          <a:bodyPr wrap="none" rtlCol="0">
            <a:spAutoFit/>
          </a:bodyPr>
          <a:lstStyle/>
          <a:p>
            <a:r>
              <a:rPr kumimoji="1" lang="ja-JP" altLang="en-US" sz="2400" b="1" dirty="0" smtClean="0">
                <a:solidFill>
                  <a:srgbClr val="FF0000"/>
                </a:solidFill>
              </a:rPr>
              <a:t>支持</a:t>
            </a:r>
            <a:endParaRPr kumimoji="1" lang="ja-JP" altLang="en-US" sz="2400" b="1" dirty="0">
              <a:solidFill>
                <a:srgbClr val="FF0000"/>
              </a:solidFill>
            </a:endParaRPr>
          </a:p>
        </p:txBody>
      </p:sp>
      <p:grpSp>
        <p:nvGrpSpPr>
          <p:cNvPr id="16" name="グループ化 15"/>
          <p:cNvGrpSpPr/>
          <p:nvPr/>
        </p:nvGrpSpPr>
        <p:grpSpPr>
          <a:xfrm>
            <a:off x="1891890" y="4433422"/>
            <a:ext cx="8722355" cy="1413671"/>
            <a:chOff x="1990511" y="4330978"/>
            <a:chExt cx="8722355" cy="1413671"/>
          </a:xfrm>
        </p:grpSpPr>
        <p:sp>
          <p:nvSpPr>
            <p:cNvPr id="10" name="円/楕円 9"/>
            <p:cNvSpPr/>
            <p:nvPr/>
          </p:nvSpPr>
          <p:spPr>
            <a:xfrm>
              <a:off x="2257778" y="4451913"/>
              <a:ext cx="1884975" cy="104398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消費者</a:t>
              </a:r>
              <a:endParaRPr kumimoji="1" lang="ja-JP" altLang="en-US" sz="2800" dirty="0"/>
            </a:p>
          </p:txBody>
        </p:sp>
        <p:sp>
          <p:nvSpPr>
            <p:cNvPr id="11" name="円/楕円 10"/>
            <p:cNvSpPr/>
            <p:nvPr/>
          </p:nvSpPr>
          <p:spPr>
            <a:xfrm>
              <a:off x="5375332" y="4526231"/>
              <a:ext cx="1884975" cy="104398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消費者</a:t>
              </a:r>
              <a:endParaRPr kumimoji="1" lang="ja-JP" altLang="en-US" sz="2800" dirty="0"/>
            </a:p>
          </p:txBody>
        </p:sp>
        <p:sp>
          <p:nvSpPr>
            <p:cNvPr id="12" name="円/楕円 11"/>
            <p:cNvSpPr/>
            <p:nvPr/>
          </p:nvSpPr>
          <p:spPr>
            <a:xfrm>
              <a:off x="8501314" y="4532732"/>
              <a:ext cx="1884975" cy="104398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消費者</a:t>
              </a:r>
              <a:endParaRPr kumimoji="1" lang="ja-JP" altLang="en-US" sz="2800" dirty="0"/>
            </a:p>
          </p:txBody>
        </p:sp>
        <p:sp>
          <p:nvSpPr>
            <p:cNvPr id="13" name="上下矢印 12"/>
            <p:cNvSpPr/>
            <p:nvPr/>
          </p:nvSpPr>
          <p:spPr>
            <a:xfrm rot="16200000">
              <a:off x="4602938" y="4479940"/>
              <a:ext cx="316423" cy="1123324"/>
            </a:xfrm>
            <a:prstGeom prst="upDownArrow">
              <a:avLst/>
            </a:prstGeom>
            <a:solidFill>
              <a:schemeClr val="bg1">
                <a:lumMod val="65000"/>
              </a:schemeClr>
            </a:solidFill>
            <a:ln>
              <a:solidFill>
                <a:schemeClr val="bg1">
                  <a:lumMod val="6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4" name="上下矢印 13"/>
            <p:cNvSpPr/>
            <p:nvPr/>
          </p:nvSpPr>
          <p:spPr>
            <a:xfrm rot="16200000">
              <a:off x="7728920" y="4493060"/>
              <a:ext cx="316423" cy="1123324"/>
            </a:xfrm>
            <a:prstGeom prst="upDownArrow">
              <a:avLst/>
            </a:prstGeom>
            <a:solidFill>
              <a:schemeClr val="bg1">
                <a:lumMod val="65000"/>
              </a:schemeClr>
            </a:solidFill>
            <a:ln>
              <a:solidFill>
                <a:schemeClr val="bg1">
                  <a:lumMod val="6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5" name="角丸四角形 14"/>
            <p:cNvSpPr/>
            <p:nvPr/>
          </p:nvSpPr>
          <p:spPr>
            <a:xfrm>
              <a:off x="1990511" y="4330978"/>
              <a:ext cx="8722355" cy="141367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下矢印 16"/>
          <p:cNvSpPr/>
          <p:nvPr/>
        </p:nvSpPr>
        <p:spPr>
          <a:xfrm>
            <a:off x="6016488" y="2949074"/>
            <a:ext cx="405420" cy="1365956"/>
          </a:xfrm>
          <a:prstGeom prst="downArrow">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8501314" y="6258608"/>
            <a:ext cx="2618537" cy="461665"/>
          </a:xfrm>
          <a:prstGeom prst="rect">
            <a:avLst/>
          </a:prstGeom>
          <a:noFill/>
        </p:spPr>
        <p:txBody>
          <a:bodyPr wrap="none" rtlCol="0">
            <a:spAutoFit/>
          </a:bodyPr>
          <a:lstStyle/>
          <a:p>
            <a:r>
              <a:rPr lang="en-US" altLang="ja-JP" sz="2400" dirty="0" smtClean="0"/>
              <a:t>(Seth</a:t>
            </a:r>
            <a:r>
              <a:rPr lang="ja-JP" altLang="en-US" sz="2400" dirty="0"/>
              <a:t> </a:t>
            </a:r>
            <a:r>
              <a:rPr lang="en-US" altLang="ja-JP" sz="2400" dirty="0" err="1" smtClean="0"/>
              <a:t>Gordi</a:t>
            </a:r>
            <a:r>
              <a:rPr lang="en-US" altLang="ja-JP" sz="2400" dirty="0" err="1"/>
              <a:t>n</a:t>
            </a:r>
            <a:r>
              <a:rPr kumimoji="1" lang="en-US" altLang="ja-JP" sz="2400" dirty="0" smtClean="0"/>
              <a:t>,</a:t>
            </a:r>
            <a:r>
              <a:rPr kumimoji="1" lang="ja-JP" altLang="en-US" sz="2400" dirty="0" smtClean="0"/>
              <a:t> </a:t>
            </a:r>
            <a:r>
              <a:rPr kumimoji="1" lang="en-US" altLang="ja-JP" sz="2400" dirty="0" smtClean="0"/>
              <a:t>2013)</a:t>
            </a:r>
            <a:endParaRPr kumimoji="1" lang="ja-JP" altLang="en-US" sz="2400" dirty="0"/>
          </a:p>
        </p:txBody>
      </p:sp>
    </p:spTree>
    <p:extLst>
      <p:ext uri="{BB962C8B-B14F-4D97-AF65-F5344CB8AC3E}">
        <p14:creationId xmlns:p14="http://schemas.microsoft.com/office/powerpoint/2010/main" val="1082988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3200" dirty="0"/>
              <a:t>目次</a:t>
            </a:r>
          </a:p>
        </p:txBody>
      </p:sp>
      <p:sp>
        <p:nvSpPr>
          <p:cNvPr id="3" name="コンテンツ プレースホルダー 2"/>
          <p:cNvSpPr>
            <a:spLocks noGrp="1"/>
          </p:cNvSpPr>
          <p:nvPr>
            <p:ph idx="1"/>
          </p:nvPr>
        </p:nvSpPr>
        <p:spPr>
          <a:xfrm>
            <a:off x="2429599" y="1077818"/>
            <a:ext cx="6591780" cy="5166870"/>
          </a:xfrm>
        </p:spPr>
        <p:txBody>
          <a:bodyPr anchor="ctr">
            <a:normAutofit/>
          </a:bodyPr>
          <a:lstStyle/>
          <a:p>
            <a:pPr marL="514350" indent="-514350">
              <a:lnSpc>
                <a:spcPct val="100000"/>
              </a:lnSpc>
              <a:buFont typeface="+mj-lt"/>
              <a:buAutoNum type="arabicPeriod"/>
            </a:pPr>
            <a:r>
              <a:rPr lang="ja-JP" altLang="en-US" sz="3200" dirty="0"/>
              <a:t>現状</a:t>
            </a:r>
            <a:r>
              <a:rPr lang="ja-JP" altLang="en-US" sz="3200" dirty="0" smtClean="0"/>
              <a:t>分析・問題意識</a:t>
            </a:r>
            <a:endParaRPr lang="en-US" altLang="ja-JP" sz="3200" dirty="0"/>
          </a:p>
          <a:p>
            <a:pPr marL="514350" indent="-514350">
              <a:buFont typeface="+mj-lt"/>
              <a:buAutoNum type="arabicPeriod"/>
            </a:pPr>
            <a:r>
              <a:rPr lang="ja-JP" altLang="en-US" sz="3200" dirty="0" smtClean="0"/>
              <a:t>先行研究・研究目的</a:t>
            </a:r>
            <a:endParaRPr lang="en-US" altLang="ja-JP" sz="3200" dirty="0"/>
          </a:p>
          <a:p>
            <a:pPr marL="514350" indent="-514350">
              <a:lnSpc>
                <a:spcPct val="100000"/>
              </a:lnSpc>
              <a:buFont typeface="+mj-lt"/>
              <a:buAutoNum type="arabicPeriod"/>
            </a:pPr>
            <a:r>
              <a:rPr kumimoji="1" lang="ja-JP" altLang="en-US" sz="3200" dirty="0"/>
              <a:t>仮説</a:t>
            </a:r>
            <a:r>
              <a:rPr kumimoji="1" lang="ja-JP" altLang="en-US" sz="3200" dirty="0" smtClean="0"/>
              <a:t>導出</a:t>
            </a:r>
            <a:r>
              <a:rPr lang="ja-JP" altLang="en-US" sz="3200" dirty="0" smtClean="0"/>
              <a:t>・仮説</a:t>
            </a:r>
            <a:endParaRPr lang="en-US" altLang="ja-JP" sz="3200" dirty="0" smtClean="0"/>
          </a:p>
          <a:p>
            <a:pPr marL="514350" indent="-514350">
              <a:lnSpc>
                <a:spcPct val="100000"/>
              </a:lnSpc>
              <a:buFont typeface="+mj-lt"/>
              <a:buAutoNum type="arabicPeriod"/>
            </a:pPr>
            <a:r>
              <a:rPr lang="ja-JP" altLang="en-US" sz="3200" dirty="0" smtClean="0"/>
              <a:t>検証結果</a:t>
            </a:r>
            <a:endParaRPr lang="en-US" altLang="ja-JP" sz="3200" dirty="0"/>
          </a:p>
          <a:p>
            <a:pPr marL="514350" indent="-514350">
              <a:lnSpc>
                <a:spcPct val="100000"/>
              </a:lnSpc>
              <a:buFont typeface="+mj-lt"/>
              <a:buAutoNum type="arabicPeriod"/>
            </a:pPr>
            <a:r>
              <a:rPr lang="ja-JP" altLang="en-US" sz="3200" dirty="0" smtClean="0"/>
              <a:t>インプリケーション</a:t>
            </a:r>
            <a:endParaRPr lang="en-US" altLang="ja-JP" sz="3200" dirty="0" smtClean="0"/>
          </a:p>
          <a:p>
            <a:pPr marL="514350" indent="-514350">
              <a:lnSpc>
                <a:spcPct val="100000"/>
              </a:lnSpc>
              <a:buFont typeface="+mj-lt"/>
              <a:buAutoNum type="arabicPeriod"/>
            </a:pPr>
            <a:r>
              <a:rPr lang="ja-JP" altLang="en-US" sz="3200" dirty="0" smtClean="0"/>
              <a:t>参考</a:t>
            </a:r>
            <a:r>
              <a:rPr lang="ja-JP" altLang="en-US" sz="3200" dirty="0"/>
              <a:t>文献</a:t>
            </a:r>
            <a:endParaRPr kumimoji="1" lang="ja-JP" altLang="en-US" sz="3200" dirty="0"/>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z="2000" smtClean="0"/>
              <a:t>2</a:t>
            </a:fld>
            <a:endParaRPr kumimoji="1" lang="ja-JP" altLang="en-US" sz="2000" dirty="0"/>
          </a:p>
        </p:txBody>
      </p:sp>
    </p:spTree>
    <p:extLst>
      <p:ext uri="{BB962C8B-B14F-4D97-AF65-F5344CB8AC3E}">
        <p14:creationId xmlns:p14="http://schemas.microsoft.com/office/powerpoint/2010/main" val="29679078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lang="ja-JP" altLang="en-US" dirty="0" smtClean="0"/>
              <a:t>①の導出</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新しい消費者信頼プロセス</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20</a:t>
            </a:fld>
            <a:endParaRPr lang="ja-JP" altLang="en-US" dirty="0"/>
          </a:p>
        </p:txBody>
      </p:sp>
      <p:grpSp>
        <p:nvGrpSpPr>
          <p:cNvPr id="7" name="グループ化 6"/>
          <p:cNvGrpSpPr/>
          <p:nvPr/>
        </p:nvGrpSpPr>
        <p:grpSpPr>
          <a:xfrm>
            <a:off x="2257778" y="1963450"/>
            <a:ext cx="8128511" cy="3613262"/>
            <a:chOff x="1818842" y="1620792"/>
            <a:chExt cx="9030291" cy="4414215"/>
          </a:xfrm>
        </p:grpSpPr>
        <p:sp>
          <p:nvSpPr>
            <p:cNvPr id="5" name="円/楕円 4"/>
            <p:cNvSpPr/>
            <p:nvPr/>
          </p:nvSpPr>
          <p:spPr>
            <a:xfrm>
              <a:off x="4898402" y="1620792"/>
              <a:ext cx="2709334" cy="14133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企業</a:t>
              </a:r>
              <a:endParaRPr kumimoji="1" lang="ja-JP" altLang="en-US" sz="2800" dirty="0"/>
            </a:p>
          </p:txBody>
        </p:sp>
        <p:sp>
          <p:nvSpPr>
            <p:cNvPr id="6" name="円/楕円 5"/>
            <p:cNvSpPr/>
            <p:nvPr/>
          </p:nvSpPr>
          <p:spPr>
            <a:xfrm>
              <a:off x="1818842" y="4660874"/>
              <a:ext cx="2094095" cy="127539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消費者</a:t>
              </a:r>
              <a:endParaRPr kumimoji="1" lang="ja-JP" altLang="en-US" sz="2800" dirty="0"/>
            </a:p>
          </p:txBody>
        </p:sp>
        <p:sp>
          <p:nvSpPr>
            <p:cNvPr id="8" name="円/楕円 7"/>
            <p:cNvSpPr/>
            <p:nvPr/>
          </p:nvSpPr>
          <p:spPr>
            <a:xfrm>
              <a:off x="5286940" y="4743580"/>
              <a:ext cx="2094095" cy="127539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消費者</a:t>
              </a:r>
              <a:endParaRPr kumimoji="1" lang="ja-JP" altLang="en-US" sz="2800" dirty="0"/>
            </a:p>
          </p:txBody>
        </p:sp>
        <p:sp>
          <p:nvSpPr>
            <p:cNvPr id="9" name="円/楕円 8"/>
            <p:cNvSpPr/>
            <p:nvPr/>
          </p:nvSpPr>
          <p:spPr>
            <a:xfrm>
              <a:off x="8755038" y="4759608"/>
              <a:ext cx="2094095" cy="127539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2800" dirty="0" smtClean="0"/>
                <a:t>消費者</a:t>
              </a:r>
              <a:endParaRPr kumimoji="1" lang="ja-JP" altLang="en-US" sz="2800" dirty="0"/>
            </a:p>
          </p:txBody>
        </p:sp>
        <p:sp>
          <p:nvSpPr>
            <p:cNvPr id="10" name="上下矢印 9"/>
            <p:cNvSpPr/>
            <p:nvPr/>
          </p:nvSpPr>
          <p:spPr>
            <a:xfrm>
              <a:off x="6140705" y="3412928"/>
              <a:ext cx="226228" cy="1247946"/>
            </a:xfrm>
            <a:prstGeom prst="upDownArrow">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上下矢印 10"/>
            <p:cNvSpPr/>
            <p:nvPr/>
          </p:nvSpPr>
          <p:spPr>
            <a:xfrm rot="2399030">
              <a:off x="4257644" y="2849833"/>
              <a:ext cx="239169" cy="2023191"/>
            </a:xfrm>
            <a:prstGeom prst="upDownArrow">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上下矢印 11"/>
            <p:cNvSpPr/>
            <p:nvPr/>
          </p:nvSpPr>
          <p:spPr>
            <a:xfrm rot="8116318">
              <a:off x="8061281" y="2853642"/>
              <a:ext cx="218671" cy="2023191"/>
            </a:xfrm>
            <a:prstGeom prst="upDownArrow">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上下矢印 12"/>
            <p:cNvSpPr/>
            <p:nvPr/>
          </p:nvSpPr>
          <p:spPr>
            <a:xfrm rot="16200000">
              <a:off x="4406656" y="4757306"/>
              <a:ext cx="386564" cy="1247946"/>
            </a:xfrm>
            <a:prstGeom prst="upDownArrow">
              <a:avLst/>
            </a:prstGeom>
            <a:solidFill>
              <a:schemeClr val="bg1">
                <a:lumMod val="65000"/>
              </a:schemeClr>
            </a:solidFill>
            <a:ln>
              <a:solidFill>
                <a:schemeClr val="bg1">
                  <a:lumMod val="6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4" name="上下矢印 13"/>
            <p:cNvSpPr/>
            <p:nvPr/>
          </p:nvSpPr>
          <p:spPr>
            <a:xfrm rot="16200000">
              <a:off x="7879436" y="4773334"/>
              <a:ext cx="386564" cy="1247946"/>
            </a:xfrm>
            <a:prstGeom prst="upDownArrow">
              <a:avLst/>
            </a:prstGeom>
            <a:solidFill>
              <a:schemeClr val="bg1">
                <a:lumMod val="65000"/>
              </a:schemeClr>
            </a:solidFill>
            <a:ln>
              <a:solidFill>
                <a:schemeClr val="bg1">
                  <a:lumMod val="6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grpSp>
      <p:sp>
        <p:nvSpPr>
          <p:cNvPr id="15" name="角丸四角形 14"/>
          <p:cNvSpPr/>
          <p:nvPr/>
        </p:nvSpPr>
        <p:spPr>
          <a:xfrm>
            <a:off x="1990511" y="4330978"/>
            <a:ext cx="8722355" cy="1413671"/>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8501314" y="6258608"/>
            <a:ext cx="2618537" cy="461665"/>
          </a:xfrm>
          <a:prstGeom prst="rect">
            <a:avLst/>
          </a:prstGeom>
          <a:noFill/>
        </p:spPr>
        <p:txBody>
          <a:bodyPr wrap="none" rtlCol="0">
            <a:spAutoFit/>
          </a:bodyPr>
          <a:lstStyle/>
          <a:p>
            <a:r>
              <a:rPr lang="en-US" altLang="ja-JP" sz="2400" dirty="0" smtClean="0"/>
              <a:t>(Seth</a:t>
            </a:r>
            <a:r>
              <a:rPr lang="ja-JP" altLang="en-US" sz="2400" dirty="0"/>
              <a:t> </a:t>
            </a:r>
            <a:r>
              <a:rPr lang="en-US" altLang="ja-JP" sz="2400" dirty="0" err="1" smtClean="0"/>
              <a:t>Gordi</a:t>
            </a:r>
            <a:r>
              <a:rPr lang="en-US" altLang="ja-JP" sz="2400" dirty="0" err="1"/>
              <a:t>n</a:t>
            </a:r>
            <a:r>
              <a:rPr kumimoji="1" lang="en-US" altLang="ja-JP" sz="2400" dirty="0" smtClean="0"/>
              <a:t>,</a:t>
            </a:r>
            <a:r>
              <a:rPr kumimoji="1" lang="ja-JP" altLang="en-US" sz="2400" dirty="0" smtClean="0"/>
              <a:t> </a:t>
            </a:r>
            <a:r>
              <a:rPr kumimoji="1" lang="en-US" altLang="ja-JP" sz="2400" dirty="0" smtClean="0"/>
              <a:t>2013)</a:t>
            </a:r>
            <a:endParaRPr kumimoji="1" lang="ja-JP" altLang="en-US" sz="2400" dirty="0"/>
          </a:p>
        </p:txBody>
      </p:sp>
    </p:spTree>
    <p:extLst>
      <p:ext uri="{BB962C8B-B14F-4D97-AF65-F5344CB8AC3E}">
        <p14:creationId xmlns:p14="http://schemas.microsoft.com/office/powerpoint/2010/main" val="16485899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21</a:t>
            </a:fld>
            <a:endParaRPr lang="ja-JP" altLang="en-US" dirty="0"/>
          </a:p>
        </p:txBody>
      </p:sp>
      <p:sp>
        <p:nvSpPr>
          <p:cNvPr id="5" name="角丸四角形 4"/>
          <p:cNvSpPr/>
          <p:nvPr/>
        </p:nvSpPr>
        <p:spPr>
          <a:xfrm>
            <a:off x="1272360" y="2366266"/>
            <a:ext cx="9961417" cy="27016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t>企業</a:t>
            </a:r>
            <a:r>
              <a:rPr lang="ja-JP" altLang="en-US" sz="2800" dirty="0" smtClean="0"/>
              <a:t>と消費者によるコミュニケーションの</a:t>
            </a:r>
            <a:r>
              <a:rPr lang="ja-JP" altLang="en-US" sz="2800" dirty="0"/>
              <a:t>み</a:t>
            </a:r>
            <a:r>
              <a:rPr lang="ja-JP" altLang="en-US" sz="2800" dirty="0" smtClean="0"/>
              <a:t>のプロジェクトよりも、消費者同士のコミュニケーションも加えたプロジェクトの方が</a:t>
            </a:r>
            <a:endParaRPr lang="en-US" altLang="ja-JP" sz="2800" dirty="0" smtClean="0"/>
          </a:p>
          <a:p>
            <a:pPr algn="ctr"/>
            <a:r>
              <a:rPr lang="ja-JP" altLang="en-US" sz="2800" dirty="0" smtClean="0"/>
              <a:t>企業への信頼が高まる。</a:t>
            </a:r>
            <a:endParaRPr kumimoji="1" lang="en-US" altLang="ja-JP" sz="2800" dirty="0"/>
          </a:p>
        </p:txBody>
      </p:sp>
    </p:spTree>
    <p:extLst>
      <p:ext uri="{BB962C8B-B14F-4D97-AF65-F5344CB8AC3E}">
        <p14:creationId xmlns:p14="http://schemas.microsoft.com/office/powerpoint/2010/main" val="3602694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3200" dirty="0"/>
              <a:t>目次</a:t>
            </a:r>
          </a:p>
        </p:txBody>
      </p:sp>
      <p:sp>
        <p:nvSpPr>
          <p:cNvPr id="3" name="コンテンツ プレースホルダー 2"/>
          <p:cNvSpPr>
            <a:spLocks noGrp="1"/>
          </p:cNvSpPr>
          <p:nvPr>
            <p:ph idx="1"/>
          </p:nvPr>
        </p:nvSpPr>
        <p:spPr>
          <a:xfrm>
            <a:off x="2429599" y="1077818"/>
            <a:ext cx="6591780" cy="5166870"/>
          </a:xfrm>
        </p:spPr>
        <p:txBody>
          <a:bodyPr anchor="ctr">
            <a:normAutofit/>
          </a:bodyPr>
          <a:lstStyle/>
          <a:p>
            <a:pPr marL="514350" indent="-514350">
              <a:lnSpc>
                <a:spcPct val="100000"/>
              </a:lnSpc>
              <a:buFont typeface="+mj-lt"/>
              <a:buAutoNum type="arabicPeriod"/>
            </a:pPr>
            <a:r>
              <a:rPr lang="ja-JP" altLang="en-US" sz="3200" dirty="0">
                <a:solidFill>
                  <a:schemeClr val="tx1">
                    <a:alpha val="40000"/>
                  </a:schemeClr>
                </a:solidFill>
              </a:rPr>
              <a:t>現状</a:t>
            </a:r>
            <a:r>
              <a:rPr lang="ja-JP" altLang="en-US" sz="3200" dirty="0" smtClean="0">
                <a:solidFill>
                  <a:schemeClr val="tx1">
                    <a:alpha val="40000"/>
                  </a:schemeClr>
                </a:solidFill>
              </a:rPr>
              <a:t>分析・問題意識</a:t>
            </a:r>
            <a:endParaRPr lang="en-US" altLang="ja-JP" sz="3200" dirty="0">
              <a:solidFill>
                <a:schemeClr val="tx1">
                  <a:alpha val="40000"/>
                </a:schemeClr>
              </a:solidFill>
            </a:endParaRPr>
          </a:p>
          <a:p>
            <a:pPr marL="514350" indent="-514350">
              <a:buFont typeface="+mj-lt"/>
              <a:buAutoNum type="arabicPeriod"/>
            </a:pPr>
            <a:r>
              <a:rPr lang="ja-JP" altLang="en-US" sz="3200" dirty="0" smtClean="0">
                <a:solidFill>
                  <a:schemeClr val="tx1">
                    <a:alpha val="40000"/>
                  </a:schemeClr>
                </a:solidFill>
              </a:rPr>
              <a:t>先行研究・研究目的</a:t>
            </a:r>
            <a:endParaRPr lang="en-US" altLang="ja-JP" sz="3200" dirty="0">
              <a:solidFill>
                <a:schemeClr val="tx1">
                  <a:alpha val="40000"/>
                </a:schemeClr>
              </a:solidFill>
            </a:endParaRPr>
          </a:p>
          <a:p>
            <a:pPr marL="514350" indent="-514350">
              <a:lnSpc>
                <a:spcPct val="100000"/>
              </a:lnSpc>
              <a:buFont typeface="+mj-lt"/>
              <a:buAutoNum type="arabicPeriod"/>
            </a:pPr>
            <a:r>
              <a:rPr kumimoji="1" lang="ja-JP" altLang="en-US" sz="3200" dirty="0">
                <a:solidFill>
                  <a:schemeClr val="tx1">
                    <a:alpha val="40000"/>
                  </a:schemeClr>
                </a:solidFill>
              </a:rPr>
              <a:t>仮説</a:t>
            </a:r>
            <a:r>
              <a:rPr kumimoji="1" lang="ja-JP" altLang="en-US" sz="3200" dirty="0" smtClean="0">
                <a:solidFill>
                  <a:schemeClr val="tx1">
                    <a:alpha val="40000"/>
                  </a:schemeClr>
                </a:solidFill>
              </a:rPr>
              <a:t>導出</a:t>
            </a:r>
            <a:r>
              <a:rPr lang="ja-JP" altLang="en-US" sz="3200" dirty="0">
                <a:solidFill>
                  <a:schemeClr val="tx1">
                    <a:alpha val="40000"/>
                  </a:schemeClr>
                </a:solidFill>
              </a:rPr>
              <a:t>・</a:t>
            </a:r>
            <a:r>
              <a:rPr lang="ja-JP" altLang="en-US" sz="3200" dirty="0" smtClean="0">
                <a:solidFill>
                  <a:schemeClr val="tx1">
                    <a:alpha val="40000"/>
                  </a:schemeClr>
                </a:solidFill>
              </a:rPr>
              <a:t>仮説</a:t>
            </a:r>
            <a:endParaRPr lang="en-US" altLang="ja-JP" sz="3200" dirty="0">
              <a:solidFill>
                <a:schemeClr val="tx1">
                  <a:alpha val="40000"/>
                </a:schemeClr>
              </a:solidFill>
            </a:endParaRPr>
          </a:p>
          <a:p>
            <a:pPr marL="514350" indent="-514350">
              <a:lnSpc>
                <a:spcPct val="100000"/>
              </a:lnSpc>
              <a:buFont typeface="+mj-lt"/>
              <a:buAutoNum type="arabicPeriod"/>
            </a:pPr>
            <a:r>
              <a:rPr lang="ja-JP" altLang="en-US" sz="3200" dirty="0"/>
              <a:t>検証</a:t>
            </a:r>
            <a:r>
              <a:rPr lang="ja-JP" altLang="en-US" sz="3200" dirty="0" smtClean="0"/>
              <a:t>結果</a:t>
            </a:r>
            <a:endParaRPr lang="en-US" altLang="ja-JP" sz="3200" dirty="0" smtClean="0"/>
          </a:p>
          <a:p>
            <a:pPr marL="514350" indent="-514350">
              <a:lnSpc>
                <a:spcPct val="100000"/>
              </a:lnSpc>
              <a:buFont typeface="+mj-lt"/>
              <a:buAutoNum type="arabicPeriod"/>
            </a:pPr>
            <a:r>
              <a:rPr lang="ja-JP" altLang="en-US" sz="3200" dirty="0">
                <a:solidFill>
                  <a:schemeClr val="tx1">
                    <a:alpha val="40000"/>
                  </a:schemeClr>
                </a:solidFill>
              </a:rPr>
              <a:t>インプリケーション</a:t>
            </a:r>
            <a:endParaRPr lang="en-US" altLang="ja-JP" sz="3200" dirty="0" smtClean="0">
              <a:solidFill>
                <a:schemeClr val="tx1">
                  <a:alpha val="40000"/>
                </a:schemeClr>
              </a:solidFill>
            </a:endParaRPr>
          </a:p>
          <a:p>
            <a:pPr marL="514350" indent="-514350">
              <a:lnSpc>
                <a:spcPct val="100000"/>
              </a:lnSpc>
              <a:buFont typeface="+mj-lt"/>
              <a:buAutoNum type="arabicPeriod"/>
            </a:pPr>
            <a:r>
              <a:rPr lang="ja-JP" altLang="en-US" sz="3200" dirty="0" smtClean="0">
                <a:solidFill>
                  <a:schemeClr val="tx1">
                    <a:alpha val="40000"/>
                  </a:schemeClr>
                </a:solidFill>
              </a:rPr>
              <a:t>参考</a:t>
            </a:r>
            <a:r>
              <a:rPr lang="ja-JP" altLang="en-US" sz="3200" dirty="0">
                <a:solidFill>
                  <a:schemeClr val="tx1">
                    <a:alpha val="40000"/>
                  </a:schemeClr>
                </a:solidFill>
              </a:rPr>
              <a:t>文献</a:t>
            </a:r>
            <a:endParaRPr kumimoji="1" lang="ja-JP" altLang="en-US" sz="3200" dirty="0">
              <a:solidFill>
                <a:schemeClr val="tx1">
                  <a:alpha val="40000"/>
                </a:schemeClr>
              </a:solidFill>
            </a:endParaRPr>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z="2000" smtClean="0"/>
              <a:t>22</a:t>
            </a:fld>
            <a:endParaRPr kumimoji="1" lang="ja-JP" altLang="en-US" sz="2000" dirty="0"/>
          </a:p>
        </p:txBody>
      </p:sp>
    </p:spTree>
    <p:extLst>
      <p:ext uri="{BB962C8B-B14F-4D97-AF65-F5344CB8AC3E}">
        <p14:creationId xmlns:p14="http://schemas.microsoft.com/office/powerpoint/2010/main" val="22193562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調査①の概要</a:t>
            </a:r>
            <a:endParaRPr kumimoji="1" lang="ja-JP" altLang="en-US" dirty="0"/>
          </a:p>
        </p:txBody>
      </p:sp>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1223690286"/>
              </p:ext>
            </p:extLst>
          </p:nvPr>
        </p:nvGraphicFramePr>
        <p:xfrm>
          <a:off x="1093164" y="1115658"/>
          <a:ext cx="10319810" cy="5423256"/>
        </p:xfrm>
        <a:graphic>
          <a:graphicData uri="http://schemas.openxmlformats.org/drawingml/2006/table">
            <a:tbl>
              <a:tblPr firstRow="1" bandRow="1">
                <a:tableStyleId>{5C22544A-7EE6-4342-B048-85BDC9FD1C3A}</a:tableStyleId>
              </a:tblPr>
              <a:tblGrid>
                <a:gridCol w="2253327"/>
                <a:gridCol w="8066483"/>
              </a:tblGrid>
              <a:tr h="774751">
                <a:tc>
                  <a:txBody>
                    <a:bodyPr/>
                    <a:lstStyle/>
                    <a:p>
                      <a:pPr algn="ctr"/>
                      <a:r>
                        <a:rPr kumimoji="1" lang="ja-JP" altLang="en-US" b="1" dirty="0" smtClean="0">
                          <a:solidFill>
                            <a:schemeClr val="tx1"/>
                          </a:solidFill>
                        </a:rPr>
                        <a:t>調査目的</a:t>
                      </a:r>
                      <a:endParaRPr kumimoji="1" lang="ja-JP" altLang="en-US" b="1" dirty="0">
                        <a:solidFill>
                          <a:schemeClr val="tx1"/>
                        </a:solidFill>
                      </a:endParaRPr>
                    </a:p>
                  </a:txBody>
                  <a:tcPr anchor="ctr">
                    <a:lnL w="12700" cmpd="sng">
                      <a:noFill/>
                    </a:lnL>
                    <a:lnR w="28575" cap="flat" cmpd="sng" algn="ctr">
                      <a:solidFill>
                        <a:schemeClr val="bg1"/>
                      </a:solidFill>
                      <a:prstDash val="solid"/>
                      <a:round/>
                      <a:headEnd type="none" w="med" len="med"/>
                      <a:tailEnd type="none" w="med" len="med"/>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r>
                        <a:rPr kumimoji="1" lang="ja-JP" altLang="en-US" b="0" dirty="0" smtClean="0">
                          <a:solidFill>
                            <a:schemeClr val="tx1"/>
                          </a:solidFill>
                        </a:rPr>
                        <a:t>消費者参加型製品開発における、「企業と消費者によるコミュニケーションだけのプロジェクト」と「消費者同士のコミュニケーションも加えたプロジェクト」の比較</a:t>
                      </a:r>
                      <a:endParaRPr kumimoji="1" lang="ja-JP" altLang="en-US" b="0" dirty="0">
                        <a:solidFill>
                          <a:schemeClr val="tx1"/>
                        </a:solidFill>
                      </a:endParaRPr>
                    </a:p>
                  </a:txBody>
                  <a:tcPr anchor="ctr">
                    <a:lnL w="28575" cap="flat" cmpd="sng" algn="ctr">
                      <a:solidFill>
                        <a:schemeClr val="bg1"/>
                      </a:solidFill>
                      <a:prstDash val="solid"/>
                      <a:round/>
                      <a:headEnd type="none" w="med" len="med"/>
                      <a:tailEnd type="none" w="med" len="med"/>
                    </a:lnL>
                    <a:solidFill>
                      <a:srgbClr val="E9EDF4"/>
                    </a:solidFill>
                  </a:tcPr>
                </a:tc>
              </a:tr>
              <a:tr h="774751">
                <a:tc>
                  <a:txBody>
                    <a:bodyPr/>
                    <a:lstStyle/>
                    <a:p>
                      <a:pPr algn="ctr"/>
                      <a:r>
                        <a:rPr kumimoji="1" lang="ja-JP" altLang="en-US" b="1" dirty="0" smtClean="0">
                          <a:solidFill>
                            <a:schemeClr val="tx1"/>
                          </a:solidFill>
                        </a:rPr>
                        <a:t>調査対象</a:t>
                      </a:r>
                      <a:endParaRPr kumimoji="1" lang="ja-JP" altLang="en-US" b="1" dirty="0">
                        <a:solidFill>
                          <a:schemeClr val="tx1"/>
                        </a:solidFill>
                      </a:endParaRP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l"/>
                      <a:r>
                        <a:rPr kumimoji="1" lang="ja-JP" altLang="en-US" b="0" dirty="0" smtClean="0">
                          <a:solidFill>
                            <a:schemeClr val="tx1"/>
                          </a:solidFill>
                        </a:rPr>
                        <a:t>大学生</a:t>
                      </a:r>
                      <a:r>
                        <a:rPr kumimoji="1" lang="en-US" altLang="ja-JP" b="0" dirty="0" smtClean="0">
                          <a:solidFill>
                            <a:schemeClr val="tx1"/>
                          </a:solidFill>
                        </a:rPr>
                        <a:t>180</a:t>
                      </a:r>
                      <a:r>
                        <a:rPr kumimoji="1" lang="ja-JP" altLang="en-US" b="0" dirty="0" smtClean="0">
                          <a:solidFill>
                            <a:schemeClr val="tx1"/>
                          </a:solidFill>
                        </a:rPr>
                        <a:t>人</a:t>
                      </a:r>
                      <a:endParaRPr kumimoji="1" lang="ja-JP" altLang="en-US" b="0" dirty="0">
                        <a:solidFill>
                          <a:schemeClr val="tx1"/>
                        </a:solidFill>
                      </a:endParaRPr>
                    </a:p>
                  </a:txBody>
                  <a:tcPr anchor="ctr">
                    <a:lnL w="28575" cap="flat" cmpd="sng" algn="ctr">
                      <a:solidFill>
                        <a:schemeClr val="bg1"/>
                      </a:solidFill>
                      <a:prstDash val="solid"/>
                      <a:round/>
                      <a:headEnd type="none" w="med" len="med"/>
                      <a:tailEnd type="none" w="med" len="med"/>
                    </a:lnL>
                    <a:lnB w="28575" cap="flat" cmpd="sng" algn="ctr">
                      <a:solidFill>
                        <a:schemeClr val="bg1"/>
                      </a:solidFill>
                      <a:prstDash val="solid"/>
                      <a:round/>
                      <a:headEnd type="none" w="med" len="med"/>
                      <a:tailEnd type="none" w="med" len="med"/>
                    </a:lnB>
                  </a:tcPr>
                </a:tc>
              </a:tr>
              <a:tr h="774751">
                <a:tc>
                  <a:txBody>
                    <a:bodyPr/>
                    <a:lstStyle/>
                    <a:p>
                      <a:pPr algn="ctr"/>
                      <a:r>
                        <a:rPr kumimoji="1" lang="ja-JP" altLang="en-US" b="1" dirty="0" smtClean="0">
                          <a:solidFill>
                            <a:schemeClr val="tx1"/>
                          </a:solidFill>
                        </a:rPr>
                        <a:t>調査期間</a:t>
                      </a:r>
                      <a:endParaRPr kumimoji="1" lang="ja-JP" altLang="en-US" b="1" dirty="0">
                        <a:solidFill>
                          <a:schemeClr val="tx1"/>
                        </a:solidFill>
                      </a:endParaRP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l"/>
                      <a:r>
                        <a:rPr kumimoji="1" lang="en-US" altLang="ja-JP" b="0" dirty="0" smtClean="0">
                          <a:solidFill>
                            <a:schemeClr val="tx1"/>
                          </a:solidFill>
                        </a:rPr>
                        <a:t>2016</a:t>
                      </a:r>
                      <a:r>
                        <a:rPr kumimoji="1" lang="ja-JP" altLang="en-US" b="0" dirty="0" smtClean="0">
                          <a:solidFill>
                            <a:schemeClr val="tx1"/>
                          </a:solidFill>
                        </a:rPr>
                        <a:t>年</a:t>
                      </a:r>
                      <a:r>
                        <a:rPr kumimoji="1" lang="en-US" altLang="ja-JP" b="0" dirty="0" smtClean="0">
                          <a:solidFill>
                            <a:schemeClr val="tx1"/>
                          </a:solidFill>
                        </a:rPr>
                        <a:t>12</a:t>
                      </a:r>
                      <a:r>
                        <a:rPr kumimoji="1" lang="ja-JP" altLang="en-US" b="0" dirty="0" smtClean="0">
                          <a:solidFill>
                            <a:schemeClr val="tx1"/>
                          </a:solidFill>
                        </a:rPr>
                        <a:t>月</a:t>
                      </a:r>
                      <a:r>
                        <a:rPr kumimoji="1" lang="en-US" altLang="ja-JP" b="0" dirty="0" smtClean="0">
                          <a:solidFill>
                            <a:schemeClr val="tx1"/>
                          </a:solidFill>
                        </a:rPr>
                        <a:t>12</a:t>
                      </a:r>
                      <a:r>
                        <a:rPr kumimoji="1" lang="ja-JP" altLang="en-US" b="0" dirty="0" smtClean="0">
                          <a:solidFill>
                            <a:schemeClr val="tx1"/>
                          </a:solidFill>
                        </a:rPr>
                        <a:t>日～</a:t>
                      </a:r>
                      <a:r>
                        <a:rPr kumimoji="1" lang="en-US" altLang="ja-JP" b="0" dirty="0" smtClean="0">
                          <a:solidFill>
                            <a:schemeClr val="tx1"/>
                          </a:solidFill>
                        </a:rPr>
                        <a:t>13</a:t>
                      </a:r>
                      <a:r>
                        <a:rPr kumimoji="1" lang="ja-JP" altLang="en-US" b="0" dirty="0" smtClean="0">
                          <a:solidFill>
                            <a:schemeClr val="tx1"/>
                          </a:solidFill>
                        </a:rPr>
                        <a:t>日</a:t>
                      </a:r>
                      <a:endParaRPr kumimoji="1" lang="ja-JP" altLang="en-US" b="0" dirty="0">
                        <a:solidFill>
                          <a:schemeClr val="tx1"/>
                        </a:solidFill>
                      </a:endParaRP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774751">
                <a:tc>
                  <a:txBody>
                    <a:bodyPr/>
                    <a:lstStyle/>
                    <a:p>
                      <a:pPr algn="ctr"/>
                      <a:r>
                        <a:rPr kumimoji="1" lang="ja-JP" altLang="en-US" b="1" dirty="0" smtClean="0">
                          <a:solidFill>
                            <a:schemeClr val="tx1"/>
                          </a:solidFill>
                        </a:rPr>
                        <a:t>調査方法</a:t>
                      </a:r>
                      <a:endParaRPr kumimoji="1" lang="ja-JP" altLang="en-US" b="1" dirty="0">
                        <a:solidFill>
                          <a:schemeClr val="tx1"/>
                        </a:solidFill>
                      </a:endParaRP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l"/>
                      <a:r>
                        <a:rPr kumimoji="1" lang="ja-JP" altLang="en-US" b="0" dirty="0" smtClean="0">
                          <a:solidFill>
                            <a:schemeClr val="tx1"/>
                          </a:solidFill>
                        </a:rPr>
                        <a:t>質問紙</a:t>
                      </a:r>
                      <a:endParaRPr kumimoji="1" lang="ja-JP" altLang="en-US" b="0" dirty="0">
                        <a:solidFill>
                          <a:schemeClr val="tx1"/>
                        </a:solidFill>
                      </a:endParaRP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516500">
                <a:tc rowSpan="3">
                  <a:txBody>
                    <a:bodyPr/>
                    <a:lstStyle/>
                    <a:p>
                      <a:pPr algn="ctr"/>
                      <a:r>
                        <a:rPr kumimoji="1" lang="ja-JP" altLang="en-US" b="1" dirty="0" smtClean="0">
                          <a:solidFill>
                            <a:schemeClr val="tx1"/>
                          </a:solidFill>
                        </a:rPr>
                        <a:t>サンプルサイズ</a:t>
                      </a:r>
                      <a:endParaRPr kumimoji="1" lang="ja-JP" altLang="en-US" b="1" dirty="0">
                        <a:solidFill>
                          <a:schemeClr val="tx1"/>
                        </a:solidFill>
                      </a:endParaRP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c>
                  <a:txBody>
                    <a:bodyPr/>
                    <a:lstStyle/>
                    <a:p>
                      <a:pPr algn="l"/>
                      <a:r>
                        <a:rPr kumimoji="1" lang="ja-JP" altLang="en-US" b="0" dirty="0" smtClean="0">
                          <a:solidFill>
                            <a:schemeClr val="tx1"/>
                          </a:solidFill>
                        </a:rPr>
                        <a:t>回答数</a:t>
                      </a:r>
                      <a:r>
                        <a:rPr kumimoji="1" lang="en-US" altLang="ja-JP" b="0" dirty="0" smtClean="0">
                          <a:solidFill>
                            <a:schemeClr val="tx1"/>
                          </a:solidFill>
                        </a:rPr>
                        <a:t>180(</a:t>
                      </a:r>
                      <a:r>
                        <a:rPr kumimoji="1" lang="ja-JP" altLang="en-US" b="0" dirty="0" smtClean="0">
                          <a:solidFill>
                            <a:schemeClr val="tx1"/>
                          </a:solidFill>
                        </a:rPr>
                        <a:t>うち有効回答数</a:t>
                      </a:r>
                      <a:r>
                        <a:rPr kumimoji="1" lang="en-US" altLang="ja-JP" b="0" dirty="0" smtClean="0">
                          <a:solidFill>
                            <a:schemeClr val="tx1"/>
                          </a:solidFill>
                        </a:rPr>
                        <a:t>144)</a:t>
                      </a:r>
                      <a:endParaRPr kumimoji="1" lang="ja-JP" altLang="en-US" b="0" dirty="0">
                        <a:solidFill>
                          <a:schemeClr val="tx1"/>
                        </a:solidFill>
                      </a:endParaRP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516501">
                <a:tc vMerge="1">
                  <a:txBody>
                    <a:bodyPr/>
                    <a:lstStyle/>
                    <a:p>
                      <a:endParaRPr kumimoji="1" lang="ja-JP" altLang="en-US"/>
                    </a:p>
                  </a:txBody>
                  <a:tcPr/>
                </a:tc>
                <a:tc>
                  <a:txBody>
                    <a:bodyPr/>
                    <a:lstStyle/>
                    <a:p>
                      <a:pPr algn="l"/>
                      <a:r>
                        <a:rPr kumimoji="1" lang="ja-JP" altLang="en-US" b="0" dirty="0" smtClean="0">
                          <a:solidFill>
                            <a:schemeClr val="tx1"/>
                          </a:solidFill>
                        </a:rPr>
                        <a:t>調査</a:t>
                      </a:r>
                      <a:r>
                        <a:rPr kumimoji="1" lang="en-US" altLang="ja-JP" b="0" dirty="0" smtClean="0">
                          <a:solidFill>
                            <a:schemeClr val="tx1"/>
                          </a:solidFill>
                        </a:rPr>
                        <a:t>A 90(</a:t>
                      </a:r>
                      <a:r>
                        <a:rPr kumimoji="1" lang="ja-JP" altLang="en-US" b="0" dirty="0" smtClean="0">
                          <a:solidFill>
                            <a:schemeClr val="tx1"/>
                          </a:solidFill>
                        </a:rPr>
                        <a:t>うち有効回答数</a:t>
                      </a:r>
                      <a:r>
                        <a:rPr kumimoji="1" lang="en-US" altLang="ja-JP" b="0" dirty="0" smtClean="0">
                          <a:solidFill>
                            <a:schemeClr val="tx1"/>
                          </a:solidFill>
                        </a:rPr>
                        <a:t>67)</a:t>
                      </a:r>
                      <a:endParaRPr kumimoji="1" lang="ja-JP" altLang="en-US" b="0" dirty="0">
                        <a:solidFill>
                          <a:schemeClr val="tx1"/>
                        </a:solidFill>
                      </a:endParaRP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516500">
                <a:tc vMerge="1">
                  <a:txBody>
                    <a:bodyPr/>
                    <a:lstStyle/>
                    <a:p>
                      <a:endParaRPr kumimoji="1" lang="ja-JP" altLang="en-US"/>
                    </a:p>
                  </a:txBody>
                  <a:tcPr/>
                </a:tc>
                <a:tc>
                  <a:txBody>
                    <a:bodyPr/>
                    <a:lstStyle/>
                    <a:p>
                      <a:pPr algn="l"/>
                      <a:r>
                        <a:rPr kumimoji="1" lang="ja-JP" altLang="en-US" b="0" dirty="0" smtClean="0">
                          <a:solidFill>
                            <a:schemeClr val="tx1"/>
                          </a:solidFill>
                        </a:rPr>
                        <a:t>調査</a:t>
                      </a:r>
                      <a:r>
                        <a:rPr kumimoji="1" lang="en-US" altLang="ja-JP" b="0" dirty="0" smtClean="0">
                          <a:solidFill>
                            <a:schemeClr val="tx1"/>
                          </a:solidFill>
                        </a:rPr>
                        <a:t>B 90(</a:t>
                      </a:r>
                      <a:r>
                        <a:rPr kumimoji="1" lang="ja-JP" altLang="en-US" b="0" dirty="0" smtClean="0">
                          <a:solidFill>
                            <a:schemeClr val="tx1"/>
                          </a:solidFill>
                        </a:rPr>
                        <a:t>うち有効回答数</a:t>
                      </a:r>
                      <a:r>
                        <a:rPr kumimoji="1" lang="en-US" altLang="ja-JP" b="0" dirty="0" smtClean="0">
                          <a:solidFill>
                            <a:schemeClr val="tx1"/>
                          </a:solidFill>
                        </a:rPr>
                        <a:t>77)</a:t>
                      </a:r>
                      <a:endParaRPr kumimoji="1" lang="ja-JP" altLang="en-US" b="0" dirty="0">
                        <a:solidFill>
                          <a:schemeClr val="tx1"/>
                        </a:solidFill>
                      </a:endParaRP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tcPr>
                </a:tc>
              </a:tr>
              <a:tr h="774751">
                <a:tc>
                  <a:txBody>
                    <a:bodyPr/>
                    <a:lstStyle/>
                    <a:p>
                      <a:pPr algn="ctr"/>
                      <a:r>
                        <a:rPr kumimoji="1" lang="ja-JP" altLang="en-US" b="1" dirty="0" smtClean="0">
                          <a:solidFill>
                            <a:schemeClr val="tx1"/>
                          </a:solidFill>
                        </a:rPr>
                        <a:t>分析方法</a:t>
                      </a:r>
                      <a:endParaRPr kumimoji="1" lang="ja-JP" altLang="en-US" b="1" dirty="0">
                        <a:solidFill>
                          <a:schemeClr val="tx1"/>
                        </a:solidFill>
                      </a:endParaRPr>
                    </a:p>
                  </a:txBody>
                  <a:tcPr anchor="ctr">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tcPr>
                </a:tc>
                <a:tc>
                  <a:txBody>
                    <a:bodyPr/>
                    <a:lstStyle/>
                    <a:p>
                      <a:pPr algn="l"/>
                      <a:r>
                        <a:rPr kumimoji="1" lang="ja-JP" altLang="en-US" b="0" dirty="0" smtClean="0">
                          <a:solidFill>
                            <a:schemeClr val="tx1"/>
                          </a:solidFill>
                        </a:rPr>
                        <a:t>独立したサンプルの</a:t>
                      </a:r>
                      <a:r>
                        <a:rPr kumimoji="1" lang="en-US" altLang="ja-JP" b="0" dirty="0" smtClean="0">
                          <a:solidFill>
                            <a:schemeClr val="tx1"/>
                          </a:solidFill>
                        </a:rPr>
                        <a:t>t</a:t>
                      </a:r>
                      <a:r>
                        <a:rPr kumimoji="1" lang="ja-JP" altLang="en-US" b="0" dirty="0" smtClean="0">
                          <a:solidFill>
                            <a:schemeClr val="tx1"/>
                          </a:solidFill>
                        </a:rPr>
                        <a:t>検定</a:t>
                      </a:r>
                      <a:endParaRPr kumimoji="1" lang="ja-JP" altLang="en-US" b="0" dirty="0">
                        <a:solidFill>
                          <a:schemeClr val="tx1"/>
                        </a:solidFill>
                      </a:endParaRPr>
                    </a:p>
                  </a:txBody>
                  <a:tcPr anchor="ctr">
                    <a:lnL w="28575" cap="flat" cmpd="sng" algn="ctr">
                      <a:solidFill>
                        <a:schemeClr val="bg1"/>
                      </a:solidFill>
                      <a:prstDash val="solid"/>
                      <a:round/>
                      <a:headEnd type="none" w="med" len="med"/>
                      <a:tailEnd type="none" w="med" len="med"/>
                    </a:lnL>
                    <a:lnT w="28575" cap="flat" cmpd="sng" algn="ctr">
                      <a:solidFill>
                        <a:schemeClr val="bg1"/>
                      </a:solidFill>
                      <a:prstDash val="solid"/>
                      <a:round/>
                      <a:headEnd type="none" w="med" len="med"/>
                      <a:tailEnd type="none" w="med" len="med"/>
                    </a:lnT>
                  </a:tcPr>
                </a:tc>
              </a:tr>
            </a:tbl>
          </a:graphicData>
        </a:graphic>
      </p:graphicFrame>
      <p:sp>
        <p:nvSpPr>
          <p:cNvPr id="4" name="スライド番号プレースホルダー 3"/>
          <p:cNvSpPr>
            <a:spLocks noGrp="1"/>
          </p:cNvSpPr>
          <p:nvPr>
            <p:ph type="sldNum" sz="quarter" idx="12"/>
          </p:nvPr>
        </p:nvSpPr>
        <p:spPr>
          <a:xfrm>
            <a:off x="9076267" y="6356351"/>
            <a:ext cx="2844800" cy="365125"/>
          </a:xfrm>
        </p:spPr>
        <p:txBody>
          <a:bodyPr/>
          <a:lstStyle/>
          <a:p>
            <a:fld id="{8D4F8E5D-961C-4F27-8A46-3A9A1E08A9AE}" type="slidenum">
              <a:rPr lang="ja-JP" altLang="en-US" smtClean="0"/>
              <a:pPr/>
              <a:t>23</a:t>
            </a:fld>
            <a:endParaRPr lang="ja-JP" altLang="en-US" dirty="0"/>
          </a:p>
        </p:txBody>
      </p:sp>
    </p:spTree>
    <p:extLst>
      <p:ext uri="{BB962C8B-B14F-4D97-AF65-F5344CB8AC3E}">
        <p14:creationId xmlns:p14="http://schemas.microsoft.com/office/powerpoint/2010/main" val="8280576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調査①の調査</a:t>
            </a:r>
            <a:r>
              <a:rPr lang="ja-JP" altLang="en-US" dirty="0"/>
              <a:t>方法</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918125428"/>
              </p:ext>
            </p:extLst>
          </p:nvPr>
        </p:nvGraphicFramePr>
        <p:xfrm>
          <a:off x="1478843" y="1569156"/>
          <a:ext cx="10103557" cy="4165600"/>
        </p:xfrm>
        <a:graphic>
          <a:graphicData uri="http://schemas.openxmlformats.org/drawingml/2006/table">
            <a:tbl>
              <a:tblPr firstRow="1" bandRow="1">
                <a:tableStyleId>{5C22544A-7EE6-4342-B048-85BDC9FD1C3A}</a:tableStyleId>
              </a:tblPr>
              <a:tblGrid>
                <a:gridCol w="2077157"/>
                <a:gridCol w="8026400"/>
              </a:tblGrid>
              <a:tr h="2082800">
                <a:tc>
                  <a:txBody>
                    <a:bodyPr/>
                    <a:lstStyle/>
                    <a:p>
                      <a:pPr algn="ctr"/>
                      <a:r>
                        <a:rPr kumimoji="1" lang="ja-JP" altLang="en-US" sz="3200" dirty="0" smtClean="0">
                          <a:solidFill>
                            <a:schemeClr val="tx1"/>
                          </a:solidFill>
                        </a:rPr>
                        <a:t>調査</a:t>
                      </a:r>
                      <a:r>
                        <a:rPr kumimoji="1" lang="en-US" altLang="ja-JP" sz="3200" dirty="0" smtClean="0">
                          <a:solidFill>
                            <a:schemeClr val="tx1"/>
                          </a:solidFill>
                        </a:rPr>
                        <a:t>A</a:t>
                      </a:r>
                      <a:endParaRPr kumimoji="1" lang="ja-JP" altLang="en-US" sz="3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alpha val="30000"/>
                      </a:schemeClr>
                    </a:solidFill>
                  </a:tcPr>
                </a:tc>
                <a:tc>
                  <a:txBody>
                    <a:bodyPr/>
                    <a:lstStyle/>
                    <a:p>
                      <a:pPr algn="l"/>
                      <a:r>
                        <a:rPr kumimoji="1" lang="ja-JP" altLang="en-US" sz="2400" b="0" dirty="0" smtClean="0">
                          <a:solidFill>
                            <a:schemeClr val="tx1"/>
                          </a:solidFill>
                        </a:rPr>
                        <a:t>企業と消費者のコミュニケーションのみのプロジェクト</a:t>
                      </a:r>
                      <a:endParaRPr kumimoji="1" lang="ja-JP" altLang="en-US" sz="2400" b="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alpha val="30000"/>
                      </a:schemeClr>
                    </a:solidFill>
                  </a:tcPr>
                </a:tc>
              </a:tr>
              <a:tr h="2082800">
                <a:tc>
                  <a:txBody>
                    <a:bodyPr/>
                    <a:lstStyle/>
                    <a:p>
                      <a:pPr algn="ctr"/>
                      <a:r>
                        <a:rPr kumimoji="1" lang="ja-JP" altLang="en-US" sz="3200" b="1" dirty="0" smtClean="0">
                          <a:solidFill>
                            <a:schemeClr val="tx1"/>
                          </a:solidFill>
                        </a:rPr>
                        <a:t>調査</a:t>
                      </a:r>
                      <a:r>
                        <a:rPr kumimoji="1" lang="en-US" altLang="ja-JP" sz="3200" b="1" dirty="0" smtClean="0">
                          <a:solidFill>
                            <a:schemeClr val="tx1"/>
                          </a:solidFill>
                        </a:rPr>
                        <a:t>B</a:t>
                      </a:r>
                      <a:endParaRPr kumimoji="1" lang="ja-JP" altLang="en-US" sz="32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kumimoji="1" lang="ja-JP" altLang="en-US" sz="2400" dirty="0" smtClean="0">
                          <a:solidFill>
                            <a:schemeClr val="tx1"/>
                          </a:solidFill>
                        </a:rPr>
                        <a:t>企業と消費者のコミュニケーションに加え、</a:t>
                      </a:r>
                      <a:endParaRPr kumimoji="1" lang="en-US" altLang="ja-JP" sz="2400" dirty="0" smtClean="0">
                        <a:solidFill>
                          <a:schemeClr val="tx1"/>
                        </a:solidFill>
                      </a:endParaRPr>
                    </a:p>
                    <a:p>
                      <a:pPr algn="l"/>
                      <a:r>
                        <a:rPr kumimoji="1" lang="ja-JP" altLang="en-US" sz="2400" dirty="0" smtClean="0">
                          <a:solidFill>
                            <a:schemeClr val="tx1"/>
                          </a:solidFill>
                        </a:rPr>
                        <a:t>消費者同士のコミュニケーションも加えたプロジェクト</a:t>
                      </a:r>
                      <a:endParaRPr kumimoji="1" lang="ja-JP" altLang="en-US" sz="2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24</a:t>
            </a:fld>
            <a:endParaRPr lang="ja-JP" altLang="en-US" dirty="0"/>
          </a:p>
        </p:txBody>
      </p:sp>
    </p:spTree>
    <p:extLst>
      <p:ext uri="{BB962C8B-B14F-4D97-AF65-F5344CB8AC3E}">
        <p14:creationId xmlns:p14="http://schemas.microsoft.com/office/powerpoint/2010/main" val="16730845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調査①の調査</a:t>
            </a:r>
            <a:r>
              <a:rPr kumimoji="1" lang="ja-JP" altLang="en-US" dirty="0" smtClean="0"/>
              <a:t>方法</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25</a:t>
            </a:fld>
            <a:endParaRPr lang="ja-JP" altLang="en-US" dirty="0"/>
          </a:p>
        </p:txBody>
      </p:sp>
      <p:sp>
        <p:nvSpPr>
          <p:cNvPr id="5" name="角丸四角形 4"/>
          <p:cNvSpPr/>
          <p:nvPr/>
        </p:nvSpPr>
        <p:spPr>
          <a:xfrm>
            <a:off x="1591733" y="1668151"/>
            <a:ext cx="9990667" cy="43826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kumimoji="1" lang="ja-JP" altLang="en-US" sz="2400" dirty="0" smtClean="0">
                <a:solidFill>
                  <a:schemeClr val="bg1"/>
                </a:solidFill>
              </a:rPr>
              <a:t>シナリオを読んでもらい、「自分がシナリオの主人公ならどのように思うか」についてアンケート。</a:t>
            </a:r>
            <a:endParaRPr kumimoji="1" lang="en-US" altLang="ja-JP" sz="2400" dirty="0" smtClean="0">
              <a:solidFill>
                <a:schemeClr val="bg1"/>
              </a:solidFill>
            </a:endParaRPr>
          </a:p>
          <a:p>
            <a:endParaRPr kumimoji="1" lang="en-US" altLang="ja-JP" sz="2400" dirty="0" smtClean="0">
              <a:solidFill>
                <a:schemeClr val="bg1"/>
              </a:solidFill>
            </a:endParaRPr>
          </a:p>
          <a:p>
            <a:pPr marL="342900" indent="-342900">
              <a:buFont typeface="Arial" panose="020B0604020202020204" pitchFamily="34" charset="0"/>
              <a:buChar char="•"/>
            </a:pPr>
            <a:r>
              <a:rPr lang="ja-JP" altLang="en-US" sz="2400" dirty="0" smtClean="0">
                <a:solidFill>
                  <a:schemeClr val="bg1"/>
                </a:solidFill>
              </a:rPr>
              <a:t>尺度は谷</a:t>
            </a:r>
            <a:r>
              <a:rPr lang="en-US" altLang="ja-JP" sz="2400" dirty="0" smtClean="0">
                <a:solidFill>
                  <a:schemeClr val="bg1"/>
                </a:solidFill>
              </a:rPr>
              <a:t>(1996)</a:t>
            </a:r>
            <a:r>
              <a:rPr lang="ja-JP" altLang="en-US" sz="2400" dirty="0" smtClean="0">
                <a:solidFill>
                  <a:schemeClr val="bg1"/>
                </a:solidFill>
              </a:rPr>
              <a:t>の「基本的信頼感尺度」のうちの「対人信頼感尺度」を基に、</a:t>
            </a:r>
            <a:r>
              <a:rPr lang="en-US" altLang="ja-JP" sz="2400" dirty="0" smtClean="0">
                <a:solidFill>
                  <a:schemeClr val="bg1"/>
                </a:solidFill>
              </a:rPr>
              <a:t>6</a:t>
            </a:r>
            <a:r>
              <a:rPr lang="ja-JP" altLang="en-US" sz="2400" dirty="0" err="1" smtClean="0">
                <a:solidFill>
                  <a:schemeClr val="bg1"/>
                </a:solidFill>
              </a:rPr>
              <a:t>つの</a:t>
            </a:r>
            <a:r>
              <a:rPr lang="ja-JP" altLang="en-US" sz="2400" dirty="0" smtClean="0">
                <a:solidFill>
                  <a:schemeClr val="bg1"/>
                </a:solidFill>
              </a:rPr>
              <a:t>質問項目を設定。</a:t>
            </a:r>
            <a:endParaRPr lang="en-US" altLang="ja-JP" sz="2400" dirty="0" smtClean="0">
              <a:solidFill>
                <a:schemeClr val="bg1"/>
              </a:solidFill>
            </a:endParaRPr>
          </a:p>
          <a:p>
            <a:pPr marL="342900" indent="-342900">
              <a:buFont typeface="Arial" panose="020B0604020202020204" pitchFamily="34" charset="0"/>
              <a:buChar char="•"/>
            </a:pPr>
            <a:endParaRPr lang="en-US" altLang="ja-JP" sz="2400" dirty="0">
              <a:solidFill>
                <a:schemeClr val="bg1"/>
              </a:solidFill>
            </a:endParaRPr>
          </a:p>
          <a:p>
            <a:pPr marL="342900" indent="-342900">
              <a:buFont typeface="Arial" panose="020B0604020202020204" pitchFamily="34" charset="0"/>
              <a:buChar char="•"/>
            </a:pPr>
            <a:r>
              <a:rPr lang="ja-JP" altLang="en-US" sz="2400" dirty="0" smtClean="0">
                <a:solidFill>
                  <a:schemeClr val="bg1"/>
                </a:solidFill>
              </a:rPr>
              <a:t>回答は「全く当てはまらない」から「非常に当てはまる」までの</a:t>
            </a:r>
            <a:r>
              <a:rPr lang="en-US" altLang="ja-JP" sz="2400" dirty="0" smtClean="0">
                <a:solidFill>
                  <a:schemeClr val="bg1"/>
                </a:solidFill>
              </a:rPr>
              <a:t>5</a:t>
            </a:r>
            <a:r>
              <a:rPr lang="ja-JP" altLang="en-US" sz="2400" dirty="0" smtClean="0">
                <a:solidFill>
                  <a:schemeClr val="bg1"/>
                </a:solidFill>
              </a:rPr>
              <a:t>段階。</a:t>
            </a:r>
            <a:endParaRPr lang="en-US" altLang="ja-JP" sz="2400" dirty="0" smtClean="0">
              <a:solidFill>
                <a:schemeClr val="bg1"/>
              </a:solidFill>
            </a:endParaRPr>
          </a:p>
        </p:txBody>
      </p:sp>
    </p:spTree>
    <p:extLst>
      <p:ext uri="{BB962C8B-B14F-4D97-AF65-F5344CB8AC3E}">
        <p14:creationId xmlns:p14="http://schemas.microsoft.com/office/powerpoint/2010/main" val="41798992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仮説①の検証</a:t>
            </a:r>
            <a:r>
              <a:rPr kumimoji="1" lang="ja-JP" altLang="en-US" dirty="0" smtClean="0"/>
              <a:t>結果</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26</a:t>
            </a:fld>
            <a:endParaRPr lang="ja-JP" altLang="en-US" dirty="0"/>
          </a:p>
        </p:txBody>
      </p:sp>
      <p:sp>
        <p:nvSpPr>
          <p:cNvPr id="9" name="テキスト ボックス 8"/>
          <p:cNvSpPr txBox="1"/>
          <p:nvPr/>
        </p:nvSpPr>
        <p:spPr>
          <a:xfrm>
            <a:off x="1038578" y="1327519"/>
            <a:ext cx="5708614" cy="523220"/>
          </a:xfrm>
          <a:prstGeom prst="rect">
            <a:avLst/>
          </a:prstGeom>
          <a:noFill/>
        </p:spPr>
        <p:txBody>
          <a:bodyPr wrap="none" rtlCol="0">
            <a:spAutoFit/>
          </a:bodyPr>
          <a:lstStyle/>
          <a:p>
            <a:pPr marL="457200" indent="-457200">
              <a:buFont typeface="Arial" panose="020B0604020202020204" pitchFamily="34" charset="0"/>
              <a:buChar char="•"/>
            </a:pPr>
            <a:r>
              <a:rPr kumimoji="1" lang="ja-JP" altLang="en-US" sz="2800" dirty="0" smtClean="0"/>
              <a:t>信頼に関する項目の</a:t>
            </a:r>
            <a:r>
              <a:rPr kumimoji="1" lang="en-US" altLang="ja-JP" sz="2800" dirty="0" smtClean="0"/>
              <a:t>t</a:t>
            </a:r>
            <a:r>
              <a:rPr kumimoji="1" lang="ja-JP" altLang="en-US" sz="2800" dirty="0" smtClean="0"/>
              <a:t>検定の結果</a:t>
            </a:r>
            <a:endParaRPr kumimoji="1" lang="ja-JP" altLang="en-US" sz="2800" dirty="0"/>
          </a:p>
        </p:txBody>
      </p:sp>
      <p:sp>
        <p:nvSpPr>
          <p:cNvPr id="10" name="円形吹き出し 9"/>
          <p:cNvSpPr/>
          <p:nvPr/>
        </p:nvSpPr>
        <p:spPr>
          <a:xfrm>
            <a:off x="8269111" y="1850739"/>
            <a:ext cx="3759199" cy="2743200"/>
          </a:xfrm>
          <a:prstGeom prst="wedgeEllipseCallout">
            <a:avLst>
              <a:gd name="adj1" fmla="val -52700"/>
              <a:gd name="adj2" fmla="val 369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t>信頼に関するすべての項目において</a:t>
            </a:r>
            <a:endParaRPr kumimoji="1" lang="en-US" altLang="ja-JP" sz="2000" dirty="0" smtClean="0"/>
          </a:p>
          <a:p>
            <a:pPr algn="ctr"/>
            <a:r>
              <a:rPr kumimoji="1" lang="ja-JP" altLang="en-US" sz="2000" dirty="0" smtClean="0"/>
              <a:t>平均値が</a:t>
            </a:r>
            <a:r>
              <a:rPr lang="en-US" altLang="ja-JP" sz="2000" dirty="0" smtClean="0"/>
              <a:t>B</a:t>
            </a:r>
            <a:r>
              <a:rPr lang="ja-JP" altLang="en-US" sz="2000" dirty="0"/>
              <a:t>が</a:t>
            </a:r>
            <a:r>
              <a:rPr lang="en-US" altLang="ja-JP" sz="2000" dirty="0" smtClean="0"/>
              <a:t>A</a:t>
            </a:r>
            <a:r>
              <a:rPr lang="ja-JP" altLang="en-US" sz="2000" dirty="0" smtClean="0"/>
              <a:t>を</a:t>
            </a:r>
            <a:endParaRPr lang="en-US" altLang="ja-JP" sz="2000" dirty="0" smtClean="0"/>
          </a:p>
          <a:p>
            <a:pPr algn="ctr"/>
            <a:r>
              <a:rPr kumimoji="1" lang="ja-JP" altLang="en-US" sz="2000" dirty="0"/>
              <a:t>上回</a:t>
            </a:r>
            <a:r>
              <a:rPr kumimoji="1" lang="ja-JP" altLang="en-US" sz="2000" dirty="0" smtClean="0"/>
              <a:t>った</a:t>
            </a:r>
            <a:endParaRPr kumimoji="1" lang="en-US" altLang="ja-JP" sz="2000" dirty="0" smtClean="0"/>
          </a:p>
        </p:txBody>
      </p:sp>
      <p:pic>
        <p:nvPicPr>
          <p:cNvPr id="11" name="図 10" descr="*出力1 [ドキュメント1] - IBM SPSS Statistics ビューア"/>
          <p:cNvPicPr>
            <a:picLocks noChangeAspect="1"/>
          </p:cNvPicPr>
          <p:nvPr/>
        </p:nvPicPr>
        <p:blipFill rotWithShape="1">
          <a:blip r:embed="rId2">
            <a:extLst>
              <a:ext uri="{28A0092B-C50C-407E-A947-70E740481C1C}">
                <a14:useLocalDpi xmlns:a14="http://schemas.microsoft.com/office/drawing/2010/main" val="0"/>
              </a:ext>
            </a:extLst>
          </a:blip>
          <a:srcRect l="11852" t="22571" r="60556" b="45521"/>
          <a:stretch/>
        </p:blipFill>
        <p:spPr>
          <a:xfrm>
            <a:off x="1038578" y="2100440"/>
            <a:ext cx="6960920" cy="4368093"/>
          </a:xfrm>
          <a:prstGeom prst="rect">
            <a:avLst/>
          </a:prstGeom>
        </p:spPr>
      </p:pic>
      <p:sp>
        <p:nvSpPr>
          <p:cNvPr id="3" name="円/楕円 2"/>
          <p:cNvSpPr/>
          <p:nvPr/>
        </p:nvSpPr>
        <p:spPr>
          <a:xfrm>
            <a:off x="4921956" y="2540678"/>
            <a:ext cx="801511" cy="4402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608582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仮説①の検証</a:t>
            </a:r>
            <a:r>
              <a:rPr kumimoji="1" lang="ja-JP" altLang="en-US" dirty="0" smtClean="0"/>
              <a:t>結果</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27</a:t>
            </a:fld>
            <a:endParaRPr lang="ja-JP" altLang="en-US" dirty="0"/>
          </a:p>
        </p:txBody>
      </p:sp>
      <p:pic>
        <p:nvPicPr>
          <p:cNvPr id="7" name="コンテンツ プレースホルダー 6" descr="*出力1 [ドキュメント1] - IBM SPSS Statistics ビューア"/>
          <p:cNvPicPr>
            <a:picLocks noGrp="1" noChangeAspect="1"/>
          </p:cNvPicPr>
          <p:nvPr>
            <p:ph idx="1"/>
          </p:nvPr>
        </p:nvPicPr>
        <p:blipFill rotWithShape="1">
          <a:blip r:embed="rId2">
            <a:extLst>
              <a:ext uri="{28A0092B-C50C-407E-A947-70E740481C1C}">
                <a14:useLocalDpi xmlns:a14="http://schemas.microsoft.com/office/drawing/2010/main" val="0"/>
              </a:ext>
            </a:extLst>
          </a:blip>
          <a:srcRect l="11707" t="60221" r="52291" b="25312"/>
          <a:stretch/>
        </p:blipFill>
        <p:spPr>
          <a:xfrm>
            <a:off x="1075753" y="2548685"/>
            <a:ext cx="10354632" cy="2257778"/>
          </a:xfrm>
        </p:spPr>
      </p:pic>
      <p:sp>
        <p:nvSpPr>
          <p:cNvPr id="9" name="円/楕円 8"/>
          <p:cNvSpPr/>
          <p:nvPr/>
        </p:nvSpPr>
        <p:spPr>
          <a:xfrm>
            <a:off x="7834489" y="1348752"/>
            <a:ext cx="3476978" cy="19078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1</a:t>
            </a:r>
            <a:r>
              <a:rPr kumimoji="1" lang="ja-JP" altLang="en-US" sz="2000" dirty="0" smtClean="0"/>
              <a:t>％水準で</a:t>
            </a:r>
            <a:endParaRPr kumimoji="1" lang="en-US" altLang="ja-JP" sz="2000" dirty="0" smtClean="0"/>
          </a:p>
          <a:p>
            <a:pPr algn="ctr"/>
            <a:r>
              <a:rPr lang="ja-JP" altLang="en-US" sz="3200" dirty="0"/>
              <a:t>支持</a:t>
            </a:r>
            <a:endParaRPr kumimoji="1" lang="ja-JP" altLang="en-US" sz="2000" dirty="0"/>
          </a:p>
        </p:txBody>
      </p:sp>
      <p:sp>
        <p:nvSpPr>
          <p:cNvPr id="10" name="円/楕円 9"/>
          <p:cNvSpPr/>
          <p:nvPr/>
        </p:nvSpPr>
        <p:spPr>
          <a:xfrm>
            <a:off x="5362223" y="3533421"/>
            <a:ext cx="1207911" cy="10950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363321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sz="1800" dirty="0" smtClean="0"/>
              <a:t>恩藏 直人</a:t>
            </a:r>
            <a:r>
              <a:rPr kumimoji="1" lang="en-US" altLang="ja-JP" sz="1800" dirty="0" smtClean="0"/>
              <a:t>(2007),</a:t>
            </a:r>
            <a:r>
              <a:rPr kumimoji="1" lang="ja-JP" altLang="en-US" sz="1800" dirty="0" smtClean="0"/>
              <a:t>　</a:t>
            </a:r>
            <a:r>
              <a:rPr kumimoji="1" lang="en-US" altLang="ja-JP" sz="1800" dirty="0" smtClean="0"/>
              <a:t>『</a:t>
            </a:r>
            <a:r>
              <a:rPr kumimoji="1" lang="ja-JP" altLang="en-US" sz="1800" dirty="0" smtClean="0"/>
              <a:t>コモディティ化市場のマーケティング理論</a:t>
            </a:r>
            <a:r>
              <a:rPr kumimoji="1" lang="en-US" altLang="ja-JP" sz="1800" dirty="0" smtClean="0"/>
              <a:t>』</a:t>
            </a:r>
            <a:r>
              <a:rPr kumimoji="1" lang="ja-JP" altLang="en-US" sz="1800" dirty="0" smtClean="0"/>
              <a:t>　有斐閣</a:t>
            </a:r>
            <a:endParaRPr kumimoji="1" lang="en-US" altLang="ja-JP" sz="1800" dirty="0" smtClean="0"/>
          </a:p>
          <a:p>
            <a:r>
              <a:rPr lang="ja-JP" altLang="en-US" sz="1800" dirty="0" smtClean="0"/>
              <a:t>みんなのプロジェクト </a:t>
            </a:r>
            <a:r>
              <a:rPr lang="en-US" altLang="ja-JP" sz="1800" dirty="0">
                <a:hlinkClick r:id="rId2"/>
              </a:rPr>
              <a:t>https://minproject.jp</a:t>
            </a:r>
            <a:r>
              <a:rPr lang="en-US" altLang="ja-JP" sz="1800" dirty="0" smtClean="0">
                <a:hlinkClick r:id="rId2"/>
              </a:rPr>
              <a:t>/</a:t>
            </a:r>
            <a:endParaRPr lang="en-US" altLang="ja-JP" sz="1800" dirty="0" smtClean="0"/>
          </a:p>
          <a:p>
            <a:r>
              <a:rPr lang="ja-JP" altLang="en-US" sz="1800" dirty="0" smtClean="0"/>
              <a:t>ファミリーマート　「みんなで作る おむすび選手権」 </a:t>
            </a:r>
            <a:r>
              <a:rPr lang="en-US" altLang="ja-JP" sz="1800" dirty="0"/>
              <a:t>http://</a:t>
            </a:r>
            <a:r>
              <a:rPr lang="en-US" altLang="ja-JP" sz="1800" dirty="0" smtClean="0"/>
              <a:t>www.family.co.jp/campaign/yoshimoto/measure/event6.html</a:t>
            </a:r>
            <a:endParaRPr lang="en-US" altLang="ja-JP" sz="1800" dirty="0"/>
          </a:p>
          <a:p>
            <a:r>
              <a:rPr kumimoji="1" lang="ja-JP" altLang="en-US" sz="1800" dirty="0" smtClean="0"/>
              <a:t>無印良品　くらしの良品研究所「</a:t>
            </a:r>
            <a:r>
              <a:rPr kumimoji="1" lang="en-US" altLang="ja-JP" sz="1800" dirty="0" smtClean="0"/>
              <a:t>IDEA</a:t>
            </a:r>
            <a:r>
              <a:rPr lang="ja-JP" altLang="en-US" sz="1800" dirty="0"/>
              <a:t> </a:t>
            </a:r>
            <a:r>
              <a:rPr lang="en-US" altLang="ja-JP" sz="1800" dirty="0" smtClean="0"/>
              <a:t>PARK</a:t>
            </a:r>
            <a:r>
              <a:rPr kumimoji="1" lang="ja-JP" altLang="en-US" sz="1800" dirty="0" smtClean="0"/>
              <a:t>」</a:t>
            </a:r>
            <a:r>
              <a:rPr lang="en-US" altLang="ja-JP" sz="1800" dirty="0">
                <a:hlinkClick r:id="rId3"/>
              </a:rPr>
              <a:t>http://idea.muji.net</a:t>
            </a:r>
            <a:r>
              <a:rPr lang="en-US" altLang="ja-JP" sz="1800" dirty="0" smtClean="0">
                <a:hlinkClick r:id="rId3"/>
              </a:rPr>
              <a:t>/</a:t>
            </a:r>
            <a:endParaRPr lang="en-US" altLang="ja-JP" sz="1800" dirty="0" smtClean="0"/>
          </a:p>
          <a:p>
            <a:r>
              <a:rPr lang="ja-JP" altLang="en-US" sz="1800" dirty="0" smtClean="0"/>
              <a:t>山岡 隆</a:t>
            </a:r>
            <a:r>
              <a:rPr lang="en-US" altLang="ja-JP" sz="1800" dirty="0" smtClean="0"/>
              <a:t>(2009)</a:t>
            </a:r>
            <a:r>
              <a:rPr lang="ja-JP" altLang="en-US" sz="1800" dirty="0" smtClean="0"/>
              <a:t>　「カスタマー・アドボカシーの展望</a:t>
            </a:r>
            <a:r>
              <a:rPr lang="en-US" altLang="ja-JP" sz="1800" dirty="0" smtClean="0"/>
              <a:t>―</a:t>
            </a:r>
            <a:r>
              <a:rPr lang="ja-JP" altLang="en-US" sz="1800" dirty="0" smtClean="0"/>
              <a:t>顧客を支援するマーケティング</a:t>
            </a:r>
            <a:r>
              <a:rPr lang="en-US" altLang="ja-JP" sz="1800" dirty="0" smtClean="0"/>
              <a:t>―</a:t>
            </a:r>
            <a:r>
              <a:rPr lang="ja-JP" altLang="en-US" sz="1800" dirty="0" smtClean="0"/>
              <a:t>」</a:t>
            </a:r>
            <a:r>
              <a:rPr lang="en-US" altLang="ja-JP" sz="1800" dirty="0" smtClean="0"/>
              <a:t>,</a:t>
            </a:r>
            <a:r>
              <a:rPr lang="ja-JP" altLang="en-US" sz="1800" dirty="0"/>
              <a:t> </a:t>
            </a:r>
            <a:r>
              <a:rPr lang="en-US" altLang="ja-JP" sz="1800" dirty="0" smtClean="0"/>
              <a:t>『</a:t>
            </a:r>
            <a:r>
              <a:rPr lang="ja-JP" altLang="en-US" sz="1800" dirty="0" smtClean="0"/>
              <a:t>商学研究紀要</a:t>
            </a:r>
            <a:r>
              <a:rPr lang="en-US" altLang="ja-JP" sz="1800" dirty="0" smtClean="0"/>
              <a:t>』,</a:t>
            </a:r>
            <a:r>
              <a:rPr lang="ja-JP" altLang="en-US" sz="1800" dirty="0" smtClean="0"/>
              <a:t>　</a:t>
            </a:r>
            <a:r>
              <a:rPr lang="en-US" altLang="ja-JP" sz="1800" dirty="0" smtClean="0"/>
              <a:t>2009(11), p｡265~278,</a:t>
            </a:r>
            <a:r>
              <a:rPr lang="ja-JP" altLang="en-US" sz="1800" dirty="0"/>
              <a:t> </a:t>
            </a:r>
            <a:r>
              <a:rPr lang="ja-JP" altLang="en-US" sz="1800" dirty="0" smtClean="0"/>
              <a:t>早稲田大学大学院商学研究科</a:t>
            </a:r>
            <a:endParaRPr lang="en-US" altLang="ja-JP" sz="1800" dirty="0" smtClean="0"/>
          </a:p>
          <a:p>
            <a:r>
              <a:rPr lang="ja-JP" altLang="en-US" sz="1800" dirty="0" smtClean="0"/>
              <a:t>久保田 進彦</a:t>
            </a:r>
            <a:r>
              <a:rPr lang="en-US" altLang="ja-JP" sz="1800" dirty="0" smtClean="0"/>
              <a:t>(2003), </a:t>
            </a:r>
            <a:r>
              <a:rPr lang="ja-JP" altLang="en-US" sz="1800" dirty="0" smtClean="0"/>
              <a:t>「リレーションシップ・マーケティング研究の再検討」</a:t>
            </a:r>
            <a:r>
              <a:rPr lang="en-US" altLang="ja-JP" sz="1800" dirty="0" smtClean="0"/>
              <a:t>, 『</a:t>
            </a:r>
            <a:r>
              <a:rPr lang="ja-JP" altLang="en-US" sz="1800" dirty="0" smtClean="0"/>
              <a:t>流通研究</a:t>
            </a:r>
            <a:r>
              <a:rPr lang="en-US" altLang="ja-JP" sz="1800" dirty="0" smtClean="0"/>
              <a:t>』2003,</a:t>
            </a:r>
            <a:r>
              <a:rPr lang="ja-JP" altLang="en-US" sz="1800" dirty="0"/>
              <a:t> </a:t>
            </a:r>
            <a:r>
              <a:rPr lang="en-US" altLang="ja-JP" sz="1800" dirty="0" smtClean="0"/>
              <a:t>p｡15~33,</a:t>
            </a:r>
            <a:r>
              <a:rPr lang="ja-JP" altLang="en-US" sz="1800" dirty="0"/>
              <a:t> </a:t>
            </a:r>
            <a:r>
              <a:rPr lang="ja-JP" altLang="en-US" sz="1800" dirty="0" smtClean="0"/>
              <a:t>日本商学学会</a:t>
            </a:r>
            <a:endParaRPr lang="en-US" altLang="ja-JP" sz="1800" dirty="0" smtClean="0"/>
          </a:p>
          <a:p>
            <a:r>
              <a:rPr lang="ja-JP" altLang="en-US" sz="1800" dirty="0" smtClean="0"/>
              <a:t>フィリップ・コトラー</a:t>
            </a:r>
            <a:r>
              <a:rPr lang="en-US" altLang="ja-JP" sz="1800" dirty="0" smtClean="0"/>
              <a:t>+</a:t>
            </a:r>
            <a:r>
              <a:rPr lang="ja-JP" altLang="en-US" sz="1800" dirty="0" smtClean="0"/>
              <a:t>ヘルマワン・カルダジャヤ</a:t>
            </a:r>
            <a:r>
              <a:rPr lang="en-US" altLang="ja-JP" sz="1800" dirty="0" smtClean="0"/>
              <a:t>+</a:t>
            </a:r>
            <a:r>
              <a:rPr lang="ja-JP" altLang="en-US" sz="1800" dirty="0" smtClean="0"/>
              <a:t>イワン・セティアワン</a:t>
            </a:r>
            <a:r>
              <a:rPr lang="en-US" altLang="ja-JP" sz="1800" dirty="0" smtClean="0"/>
              <a:t>,</a:t>
            </a:r>
            <a:r>
              <a:rPr lang="ja-JP" altLang="en-US" sz="1800" dirty="0"/>
              <a:t> </a:t>
            </a:r>
            <a:r>
              <a:rPr lang="ja-JP" altLang="en-US" sz="1800" dirty="0" smtClean="0"/>
              <a:t>恩藏 直人</a:t>
            </a:r>
            <a:r>
              <a:rPr lang="en-US" altLang="ja-JP" sz="1800" dirty="0" smtClean="0"/>
              <a:t>+</a:t>
            </a:r>
            <a:r>
              <a:rPr lang="ja-JP" altLang="en-US" sz="1800" dirty="0" smtClean="0"/>
              <a:t>藤井清美訳</a:t>
            </a:r>
            <a:r>
              <a:rPr lang="en-US" altLang="ja-JP" sz="1800" dirty="0" smtClean="0"/>
              <a:t>(2010) 『</a:t>
            </a:r>
            <a:r>
              <a:rPr lang="ja-JP" altLang="en-US" sz="1800" dirty="0"/>
              <a:t>コトラ</a:t>
            </a:r>
            <a:r>
              <a:rPr lang="ja-JP" altLang="en-US" sz="1800" dirty="0" smtClean="0"/>
              <a:t>ーのマーケティング</a:t>
            </a:r>
            <a:r>
              <a:rPr lang="en-US" altLang="ja-JP" sz="1800" dirty="0" smtClean="0"/>
              <a:t>3.0</a:t>
            </a:r>
            <a:r>
              <a:rPr lang="ja-JP" altLang="en-US" sz="1800" dirty="0" smtClean="0"/>
              <a:t>　ソーシャル・メディア時代の新法則</a:t>
            </a:r>
            <a:r>
              <a:rPr lang="en-US" altLang="ja-JP" sz="1800" dirty="0" smtClean="0"/>
              <a:t>』</a:t>
            </a:r>
            <a:r>
              <a:rPr lang="ja-JP" altLang="en-US" sz="1800" dirty="0" smtClean="0"/>
              <a:t>　朝日新聞出版</a:t>
            </a:r>
            <a:endParaRPr lang="en-US" altLang="ja-JP" sz="1800" dirty="0" smtClean="0"/>
          </a:p>
          <a:p>
            <a:r>
              <a:rPr lang="en-US" altLang="ja-JP" sz="1800" dirty="0" smtClean="0"/>
              <a:t>Seth </a:t>
            </a:r>
            <a:r>
              <a:rPr lang="en-US" altLang="ja-JP" sz="1800" dirty="0" err="1" smtClean="0"/>
              <a:t>Gordin</a:t>
            </a:r>
            <a:r>
              <a:rPr lang="en-US" altLang="ja-JP" sz="1800" dirty="0" smtClean="0"/>
              <a:t> (2008), Tribes: We </a:t>
            </a:r>
            <a:r>
              <a:rPr lang="en-US" altLang="ja-JP" sz="1800" dirty="0"/>
              <a:t>N</a:t>
            </a:r>
            <a:r>
              <a:rPr lang="en-US" altLang="ja-JP" sz="1800" dirty="0" smtClean="0"/>
              <a:t>eed </a:t>
            </a:r>
            <a:r>
              <a:rPr lang="en-US" altLang="ja-JP" sz="1800" dirty="0"/>
              <a:t>Y</a:t>
            </a:r>
            <a:r>
              <a:rPr lang="en-US" altLang="ja-JP" sz="1800" dirty="0" smtClean="0"/>
              <a:t>ou to Lead Us (New York; McGraw-Hill)</a:t>
            </a:r>
          </a:p>
          <a:p>
            <a:pPr marL="0" indent="0">
              <a:buNone/>
            </a:pPr>
            <a:endParaRPr kumimoji="1" lang="ja-JP" altLang="en-US" sz="1800" dirty="0"/>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mtClean="0"/>
              <a:t>28</a:t>
            </a:fld>
            <a:endParaRPr kumimoji="1" lang="ja-JP" altLang="en-US" dirty="0"/>
          </a:p>
        </p:txBody>
      </p:sp>
    </p:spTree>
    <p:extLst>
      <p:ext uri="{BB962C8B-B14F-4D97-AF65-F5344CB8AC3E}">
        <p14:creationId xmlns:p14="http://schemas.microsoft.com/office/powerpoint/2010/main" val="5041650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mtClean="0"/>
              <a:t>3</a:t>
            </a:fld>
            <a:endParaRPr kumimoji="1" lang="ja-JP" altLang="en-US" dirty="0"/>
          </a:p>
        </p:txBody>
      </p:sp>
      <p:pic>
        <p:nvPicPr>
          <p:cNvPr id="5" name="図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978397" y="3163890"/>
            <a:ext cx="1786313" cy="3192462"/>
          </a:xfrm>
          <a:prstGeom prst="rect">
            <a:avLst/>
          </a:prstGeom>
        </p:spPr>
      </p:pic>
      <p:sp>
        <p:nvSpPr>
          <p:cNvPr id="7" name="雲形吹き出し 6"/>
          <p:cNvSpPr/>
          <p:nvPr/>
        </p:nvSpPr>
        <p:spPr>
          <a:xfrm>
            <a:off x="923739" y="1213285"/>
            <a:ext cx="7347474" cy="4257695"/>
          </a:xfrm>
          <a:prstGeom prst="cloudCallout">
            <a:avLst>
              <a:gd name="adj1" fmla="val 69631"/>
              <a:gd name="adj2" fmla="val 9973"/>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2800" dirty="0" smtClean="0"/>
              <a:t>「消費者参加型製品開発」を</a:t>
            </a:r>
            <a:endParaRPr lang="en-US" altLang="ja-JP" sz="2800" dirty="0" smtClean="0"/>
          </a:p>
          <a:p>
            <a:pPr algn="ctr"/>
            <a:r>
              <a:rPr lang="ja-JP" altLang="en-US" sz="2800" dirty="0" smtClean="0"/>
              <a:t>知っていますか？</a:t>
            </a:r>
            <a:endParaRPr lang="en-US" altLang="ja-JP" sz="2800" dirty="0" smtClean="0"/>
          </a:p>
        </p:txBody>
      </p:sp>
    </p:spTree>
    <p:extLst>
      <p:ext uri="{BB962C8B-B14F-4D97-AF65-F5344CB8AC3E}">
        <p14:creationId xmlns:p14="http://schemas.microsoft.com/office/powerpoint/2010/main" val="36712519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消費者参加型製品開発の定義</a:t>
            </a:r>
            <a:endParaRPr kumimoji="1" lang="ja-JP" altLang="en-US" dirty="0"/>
          </a:p>
        </p:txBody>
      </p:sp>
      <p:sp>
        <p:nvSpPr>
          <p:cNvPr id="3" name="コンテンツ プレースホルダー 2"/>
          <p:cNvSpPr>
            <a:spLocks noGrp="1"/>
          </p:cNvSpPr>
          <p:nvPr>
            <p:ph idx="1"/>
          </p:nvPr>
        </p:nvSpPr>
        <p:spPr>
          <a:xfrm>
            <a:off x="943617" y="1341844"/>
            <a:ext cx="10919460" cy="5009261"/>
          </a:xfrm>
        </p:spPr>
        <p:txBody>
          <a:bodyPr anchor="t">
            <a:normAutofit/>
          </a:bodyPr>
          <a:lstStyle/>
          <a:p>
            <a:pPr marL="473014" lvl="1" indent="0">
              <a:lnSpc>
                <a:spcPct val="100000"/>
              </a:lnSpc>
              <a:buNone/>
            </a:pPr>
            <a:endParaRPr lang="en-US" altLang="ja-JP" sz="2400" dirty="0"/>
          </a:p>
          <a:p>
            <a:pPr marL="473014" lvl="1" indent="0">
              <a:buNone/>
            </a:pPr>
            <a:r>
              <a:rPr lang="ja-JP" altLang="en-US" sz="2000" dirty="0"/>
              <a:t>　</a:t>
            </a:r>
            <a:endParaRPr lang="en-US" altLang="ja-JP" sz="2000" dirty="0"/>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z="2000" smtClean="0"/>
              <a:t>4</a:t>
            </a:fld>
            <a:endParaRPr kumimoji="1" lang="ja-JP" altLang="en-US" sz="2000" dirty="0"/>
          </a:p>
        </p:txBody>
      </p:sp>
      <p:sp>
        <p:nvSpPr>
          <p:cNvPr id="5" name="円/楕円 4"/>
          <p:cNvSpPr/>
          <p:nvPr/>
        </p:nvSpPr>
        <p:spPr>
          <a:xfrm>
            <a:off x="2170783" y="1607128"/>
            <a:ext cx="8465127" cy="42394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t>商品開発過程のどこ</a:t>
            </a:r>
            <a:r>
              <a:rPr lang="ja-JP" altLang="en-US" sz="3200" dirty="0" smtClean="0"/>
              <a:t>かで</a:t>
            </a:r>
            <a:endParaRPr lang="en-US" altLang="ja-JP" sz="3200" dirty="0" smtClean="0"/>
          </a:p>
          <a:p>
            <a:pPr algn="ctr"/>
            <a:r>
              <a:rPr lang="ja-JP" altLang="en-US" sz="3200" dirty="0" smtClean="0"/>
              <a:t>消費者</a:t>
            </a:r>
            <a:r>
              <a:rPr lang="ja-JP" altLang="en-US" sz="3200" dirty="0"/>
              <a:t>を参加</a:t>
            </a:r>
            <a:r>
              <a:rPr lang="ja-JP" altLang="en-US" sz="3200" dirty="0" smtClean="0"/>
              <a:t>させて、</a:t>
            </a:r>
            <a:endParaRPr lang="en-US" altLang="ja-JP" sz="3200" dirty="0" smtClean="0"/>
          </a:p>
          <a:p>
            <a:pPr algn="ctr"/>
            <a:r>
              <a:rPr lang="ja-JP" altLang="en-US" sz="3200" dirty="0" smtClean="0"/>
              <a:t>製品</a:t>
            </a:r>
            <a:r>
              <a:rPr lang="ja-JP" altLang="en-US" sz="3200" dirty="0"/>
              <a:t>開発を行うこと</a:t>
            </a:r>
            <a:r>
              <a:rPr lang="ja-JP" altLang="en-US" sz="3200" dirty="0" smtClean="0"/>
              <a:t>。</a:t>
            </a:r>
            <a:endParaRPr lang="en-US" altLang="ja-JP" sz="3200" dirty="0"/>
          </a:p>
        </p:txBody>
      </p:sp>
    </p:spTree>
    <p:extLst>
      <p:ext uri="{BB962C8B-B14F-4D97-AF65-F5344CB8AC3E}">
        <p14:creationId xmlns:p14="http://schemas.microsoft.com/office/powerpoint/2010/main" val="1238032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事例紹介</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5</a:t>
            </a:fld>
            <a:endParaRPr lang="ja-JP" altLang="en-US" dirty="0"/>
          </a:p>
        </p:txBody>
      </p:sp>
      <p:pic>
        <p:nvPicPr>
          <p:cNvPr id="5" name="コンテンツ プレースホルダー 4"/>
          <p:cNvPicPr>
            <a:picLocks noGrp="1" noChangeAspect="1"/>
          </p:cNvPicPr>
          <p:nvPr>
            <p:ph idx="1"/>
          </p:nvPr>
        </p:nvPicPr>
        <p:blipFill>
          <a:blip r:embed="rId2"/>
          <a:stretch>
            <a:fillRect/>
          </a:stretch>
        </p:blipFill>
        <p:spPr>
          <a:xfrm>
            <a:off x="3990087" y="1454103"/>
            <a:ext cx="4525963" cy="4525963"/>
          </a:xfrm>
          <a:prstGeom prst="rect">
            <a:avLst/>
          </a:prstGeom>
        </p:spPr>
      </p:pic>
    </p:spTree>
    <p:extLst>
      <p:ext uri="{BB962C8B-B14F-4D97-AF65-F5344CB8AC3E}">
        <p14:creationId xmlns:p14="http://schemas.microsoft.com/office/powerpoint/2010/main" val="1542810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事例紹介①</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mtClean="0"/>
              <a:t>6</a:t>
            </a:fld>
            <a:endParaRPr kumimoji="1" lang="ja-JP" altLang="en-US" dirty="0"/>
          </a:p>
        </p:txBody>
      </p:sp>
      <p:sp>
        <p:nvSpPr>
          <p:cNvPr id="6" name="テキスト ボックス 5"/>
          <p:cNvSpPr txBox="1"/>
          <p:nvPr/>
        </p:nvSpPr>
        <p:spPr>
          <a:xfrm>
            <a:off x="1242494" y="1115654"/>
            <a:ext cx="3963073" cy="523220"/>
          </a:xfrm>
          <a:prstGeom prst="rect">
            <a:avLst/>
          </a:prstGeom>
          <a:noFill/>
        </p:spPr>
        <p:txBody>
          <a:bodyPr wrap="none" rtlCol="0">
            <a:spAutoFit/>
          </a:bodyPr>
          <a:lstStyle/>
          <a:p>
            <a:pPr marL="457200" indent="-457200">
              <a:buFont typeface="Arial" panose="020B0604020202020204" pitchFamily="34" charset="0"/>
              <a:buChar char="•"/>
            </a:pPr>
            <a:r>
              <a:rPr kumimoji="1" lang="ja-JP" altLang="en-US" sz="2800" dirty="0" smtClean="0"/>
              <a:t>無印良品「</a:t>
            </a:r>
            <a:r>
              <a:rPr kumimoji="1" lang="en-US" altLang="ja-JP" sz="2800" dirty="0" smtClean="0"/>
              <a:t>IDEA</a:t>
            </a:r>
            <a:r>
              <a:rPr kumimoji="1" lang="ja-JP" altLang="en-US" sz="2800" dirty="0" smtClean="0"/>
              <a:t> </a:t>
            </a:r>
            <a:r>
              <a:rPr kumimoji="1" lang="en-US" altLang="ja-JP" sz="2800" dirty="0" smtClean="0"/>
              <a:t>PARK</a:t>
            </a:r>
            <a:r>
              <a:rPr kumimoji="1" lang="ja-JP" altLang="en-US" sz="2800" dirty="0" smtClean="0"/>
              <a:t>」</a:t>
            </a:r>
            <a:endParaRPr kumimoji="1" lang="ja-JP" altLang="en-US" sz="2800" dirty="0"/>
          </a:p>
        </p:txBody>
      </p:sp>
      <p:grpSp>
        <p:nvGrpSpPr>
          <p:cNvPr id="13" name="グループ化 12"/>
          <p:cNvGrpSpPr/>
          <p:nvPr/>
        </p:nvGrpSpPr>
        <p:grpSpPr>
          <a:xfrm>
            <a:off x="2447738" y="1676710"/>
            <a:ext cx="7441329" cy="4863525"/>
            <a:chOff x="3004826" y="1611496"/>
            <a:chExt cx="5622325" cy="3957860"/>
          </a:xfrm>
        </p:grpSpPr>
        <p:pic>
          <p:nvPicPr>
            <p:cNvPr id="8" name="図 7"/>
            <p:cNvPicPr>
              <a:picLocks noChangeAspect="1"/>
            </p:cNvPicPr>
            <p:nvPr/>
          </p:nvPicPr>
          <p:blipFill rotWithShape="1">
            <a:blip r:embed="rId3" cstate="print">
              <a:extLst>
                <a:ext uri="{28A0092B-C50C-407E-A947-70E740481C1C}">
                  <a14:useLocalDpi xmlns:a14="http://schemas.microsoft.com/office/drawing/2010/main" val="0"/>
                </a:ext>
              </a:extLst>
            </a:blip>
            <a:srcRect l="14188" t="8895" r="16964" b="4943"/>
            <a:stretch/>
          </p:blipFill>
          <p:spPr>
            <a:xfrm>
              <a:off x="3004826" y="1611496"/>
              <a:ext cx="5622325" cy="3957860"/>
            </a:xfrm>
            <a:prstGeom prst="rect">
              <a:avLst/>
            </a:prstGeom>
          </p:spPr>
        </p:pic>
        <p:sp>
          <p:nvSpPr>
            <p:cNvPr id="9" name="正方形/長方形 8"/>
            <p:cNvSpPr/>
            <p:nvPr/>
          </p:nvSpPr>
          <p:spPr>
            <a:xfrm>
              <a:off x="4897723" y="3316112"/>
              <a:ext cx="321276" cy="32127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0" name="正方形/長方形 9"/>
            <p:cNvSpPr/>
            <p:nvPr/>
          </p:nvSpPr>
          <p:spPr>
            <a:xfrm>
              <a:off x="4883939" y="4856023"/>
              <a:ext cx="321276" cy="32127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1" name="正方形/長方形 10"/>
            <p:cNvSpPr/>
            <p:nvPr/>
          </p:nvSpPr>
          <p:spPr>
            <a:xfrm>
              <a:off x="5205215" y="3313870"/>
              <a:ext cx="531340" cy="16063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2" name="正方形/長方形 11"/>
            <p:cNvSpPr/>
            <p:nvPr/>
          </p:nvSpPr>
          <p:spPr>
            <a:xfrm>
              <a:off x="5192858" y="4854985"/>
              <a:ext cx="531340" cy="160638"/>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3387397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事例紹介②</a:t>
            </a:r>
            <a:endParaRPr kumimoji="1" lang="ja-JP" altLang="en-US" dirty="0"/>
          </a:p>
        </p:txBody>
      </p:sp>
      <p:sp>
        <p:nvSpPr>
          <p:cNvPr id="3" name="コンテンツ プレースホルダー 2"/>
          <p:cNvSpPr>
            <a:spLocks noGrp="1"/>
          </p:cNvSpPr>
          <p:nvPr>
            <p:ph idx="1"/>
          </p:nvPr>
        </p:nvSpPr>
        <p:spPr>
          <a:xfrm>
            <a:off x="923737" y="1120699"/>
            <a:ext cx="10658661" cy="4525964"/>
          </a:xfrm>
        </p:spPr>
        <p:txBody>
          <a:bodyPr>
            <a:normAutofit/>
          </a:bodyPr>
          <a:lstStyle/>
          <a:p>
            <a:r>
              <a:rPr kumimoji="1" lang="ja-JP" altLang="en-US" sz="2800" dirty="0" smtClean="0"/>
              <a:t>ファミリーマート「みんなで作るおむすび選手権」</a:t>
            </a:r>
            <a:endParaRPr kumimoji="1" lang="ja-JP" altLang="en-US" sz="2800" dirty="0"/>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mtClean="0"/>
              <a:t>7</a:t>
            </a:fld>
            <a:endParaRPr kumimoji="1" lang="ja-JP" altLang="en-US" dirty="0"/>
          </a:p>
        </p:txBody>
      </p:sp>
      <p:pic>
        <p:nvPicPr>
          <p:cNvPr id="5" name="図 4"/>
          <p:cNvPicPr>
            <a:picLocks noChangeAspect="1"/>
          </p:cNvPicPr>
          <p:nvPr/>
        </p:nvPicPr>
        <p:blipFill>
          <a:blip r:embed="rId3"/>
          <a:stretch>
            <a:fillRect/>
          </a:stretch>
        </p:blipFill>
        <p:spPr>
          <a:xfrm>
            <a:off x="2876456" y="1848937"/>
            <a:ext cx="7796995" cy="4359952"/>
          </a:xfrm>
          <a:prstGeom prst="rect">
            <a:avLst/>
          </a:prstGeom>
        </p:spPr>
      </p:pic>
    </p:spTree>
    <p:extLst>
      <p:ext uri="{BB962C8B-B14F-4D97-AF65-F5344CB8AC3E}">
        <p14:creationId xmlns:p14="http://schemas.microsoft.com/office/powerpoint/2010/main" val="17688162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消費者参加型製品開発が注目される背景</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kumimoji="1" lang="ja-JP" altLang="en-US" smtClean="0"/>
              <a:t>8</a:t>
            </a:fld>
            <a:endParaRPr kumimoji="1" lang="ja-JP" altLang="en-US" dirty="0"/>
          </a:p>
        </p:txBody>
      </p:sp>
      <p:sp>
        <p:nvSpPr>
          <p:cNvPr id="7" name="角丸四角形 6"/>
          <p:cNvSpPr/>
          <p:nvPr/>
        </p:nvSpPr>
        <p:spPr>
          <a:xfrm>
            <a:off x="2183422" y="2292432"/>
            <a:ext cx="8207023" cy="13546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製品のコモディティ化</a:t>
            </a:r>
            <a:endParaRPr kumimoji="1" lang="ja-JP" altLang="en-US" sz="3200" dirty="0"/>
          </a:p>
        </p:txBody>
      </p:sp>
      <p:sp>
        <p:nvSpPr>
          <p:cNvPr id="8" name="角丸四角形 7"/>
          <p:cNvSpPr/>
          <p:nvPr/>
        </p:nvSpPr>
        <p:spPr>
          <a:xfrm>
            <a:off x="2183422" y="4098627"/>
            <a:ext cx="8207023" cy="13546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インターネットコミュニティの普及</a:t>
            </a:r>
            <a:endParaRPr kumimoji="1" lang="ja-JP" altLang="en-US" sz="3200" dirty="0"/>
          </a:p>
        </p:txBody>
      </p:sp>
    </p:spTree>
    <p:extLst>
      <p:ext uri="{BB962C8B-B14F-4D97-AF65-F5344CB8AC3E}">
        <p14:creationId xmlns:p14="http://schemas.microsoft.com/office/powerpoint/2010/main" val="36573212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企業</a:t>
            </a:r>
            <a:r>
              <a:rPr lang="ja-JP" altLang="en-US" dirty="0" smtClean="0"/>
              <a:t>が消費者参加型製品</a:t>
            </a:r>
            <a:r>
              <a:rPr lang="ja-JP" altLang="en-US" dirty="0"/>
              <a:t>開発</a:t>
            </a:r>
            <a:r>
              <a:rPr lang="ja-JP" altLang="en-US" dirty="0" smtClean="0"/>
              <a:t>を行う目的</a:t>
            </a:r>
            <a:endParaRPr kumimoji="1" lang="ja-JP" altLang="en-US" dirty="0"/>
          </a:p>
        </p:txBody>
      </p:sp>
      <p:sp>
        <p:nvSpPr>
          <p:cNvPr id="4" name="スライド番号プレースホルダー 3"/>
          <p:cNvSpPr>
            <a:spLocks noGrp="1"/>
          </p:cNvSpPr>
          <p:nvPr>
            <p:ph type="sldNum" sz="quarter" idx="12"/>
          </p:nvPr>
        </p:nvSpPr>
        <p:spPr/>
        <p:txBody>
          <a:bodyPr/>
          <a:lstStyle/>
          <a:p>
            <a:fld id="{8D4F8E5D-961C-4F27-8A46-3A9A1E08A9AE}" type="slidenum">
              <a:rPr lang="ja-JP" altLang="en-US" smtClean="0"/>
              <a:pPr/>
              <a:t>9</a:t>
            </a:fld>
            <a:endParaRPr lang="ja-JP" altLang="en-US" dirty="0"/>
          </a:p>
        </p:txBody>
      </p:sp>
      <p:sp>
        <p:nvSpPr>
          <p:cNvPr id="7" name="円/楕円 6"/>
          <p:cNvSpPr/>
          <p:nvPr/>
        </p:nvSpPr>
        <p:spPr>
          <a:xfrm>
            <a:off x="1738336" y="1592985"/>
            <a:ext cx="9247175" cy="4510118"/>
          </a:xfrm>
          <a:prstGeom prst="ellipse">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4000" dirty="0" smtClean="0">
                <a:effectLst>
                  <a:outerShdw blurRad="38100" dist="38100" dir="2700000" algn="tl">
                    <a:srgbClr val="000000">
                      <a:alpha val="43137"/>
                    </a:srgbClr>
                  </a:outerShdw>
                </a:effectLst>
              </a:rPr>
              <a:t>消費者との関係づくり</a:t>
            </a:r>
            <a:endParaRPr lang="en-US" altLang="ja-JP" sz="4000" dirty="0">
              <a:effectLst>
                <a:outerShdw blurRad="38100" dist="38100" dir="2700000" algn="tl">
                  <a:srgbClr val="000000">
                    <a:alpha val="43137"/>
                  </a:srgbClr>
                </a:outerShdw>
              </a:effectLst>
            </a:endParaRPr>
          </a:p>
        </p:txBody>
      </p:sp>
      <p:pic>
        <p:nvPicPr>
          <p:cNvPr id="5" name="コンテンツ プレースホルダー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40682" y="2400896"/>
            <a:ext cx="2727875" cy="2894297"/>
          </a:xfrm>
        </p:spPr>
      </p:pic>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02045" y="2369300"/>
            <a:ext cx="2867377" cy="2925893"/>
          </a:xfrm>
          <a:prstGeom prst="rect">
            <a:avLst/>
          </a:prstGeom>
        </p:spPr>
      </p:pic>
    </p:spTree>
    <p:extLst>
      <p:ext uri="{BB962C8B-B14F-4D97-AF65-F5344CB8AC3E}">
        <p14:creationId xmlns:p14="http://schemas.microsoft.com/office/powerpoint/2010/main" val="267507045"/>
      </p:ext>
    </p:extLst>
  </p:cSld>
  <p:clrMapOvr>
    <a:masterClrMapping/>
  </p:clrMapOvr>
  <p:timing>
    <p:tnLst>
      <p:par>
        <p:cTn id="1" dur="indefinite" restart="never" nodeType="tmRoot"/>
      </p:par>
    </p:tnLst>
  </p:timing>
</p:sld>
</file>

<file path=ppt/theme/theme1.xml><?xml version="1.0" encoding="utf-8"?>
<a:theme xmlns:a="http://schemas.openxmlformats.org/drawingml/2006/main" name="シンプル（002）">
  <a:themeElements>
    <a:clrScheme name="シンプル（002） 1">
      <a:dk1>
        <a:srgbClr val="000000"/>
      </a:dk1>
      <a:lt1>
        <a:srgbClr val="FFFFFF"/>
      </a:lt1>
      <a:dk2>
        <a:srgbClr val="000000"/>
      </a:dk2>
      <a:lt2>
        <a:srgbClr val="808080"/>
      </a:lt2>
      <a:accent1>
        <a:srgbClr val="FFCC00"/>
      </a:accent1>
      <a:accent2>
        <a:srgbClr val="FF8A15"/>
      </a:accent2>
      <a:accent3>
        <a:srgbClr val="FFFFFF"/>
      </a:accent3>
      <a:accent4>
        <a:srgbClr val="000000"/>
      </a:accent4>
      <a:accent5>
        <a:srgbClr val="FFE2AA"/>
      </a:accent5>
      <a:accent6>
        <a:srgbClr val="E77D12"/>
      </a:accent6>
      <a:hlink>
        <a:srgbClr val="463900"/>
      </a:hlink>
      <a:folHlink>
        <a:srgbClr val="FFF0AF"/>
      </a:folHlink>
    </a:clrScheme>
    <a:fontScheme name="シンプル（002）">
      <a:majorFont>
        <a:latin typeface="ＭＳ Ｐゴシック"/>
        <a:ea typeface="ＭＳ Ｐゴシック"/>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ja-JP" sz="1800" b="1" i="1"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ja-JP" sz="1800" b="1" i="1" u="none" strike="noStrike" cap="none" normalizeH="0" baseline="0" smtClean="0">
            <a:ln>
              <a:noFill/>
            </a:ln>
            <a:solidFill>
              <a:schemeClr val="tx1"/>
            </a:solidFill>
            <a:effectLst/>
            <a:latin typeface="Arial" panose="020B0604020202020204" pitchFamily="34" charset="0"/>
            <a:ea typeface="ＭＳ Ｐゴシック" panose="020B0600070205080204" pitchFamily="50" charset="-128"/>
          </a:defRPr>
        </a:defPPr>
      </a:lstStyle>
    </a:lnDef>
  </a:objectDefaults>
  <a:extraClrSchemeLst>
    <a:extraClrScheme>
      <a:clrScheme name="シンプル（002） 1">
        <a:dk1>
          <a:srgbClr val="000000"/>
        </a:dk1>
        <a:lt1>
          <a:srgbClr val="FFFFFF"/>
        </a:lt1>
        <a:dk2>
          <a:srgbClr val="000000"/>
        </a:dk2>
        <a:lt2>
          <a:srgbClr val="808080"/>
        </a:lt2>
        <a:accent1>
          <a:srgbClr val="FFCC00"/>
        </a:accent1>
        <a:accent2>
          <a:srgbClr val="FF8A15"/>
        </a:accent2>
        <a:accent3>
          <a:srgbClr val="FFFFFF"/>
        </a:accent3>
        <a:accent4>
          <a:srgbClr val="000000"/>
        </a:accent4>
        <a:accent5>
          <a:srgbClr val="FFE2AA"/>
        </a:accent5>
        <a:accent6>
          <a:srgbClr val="E77D12"/>
        </a:accent6>
        <a:hlink>
          <a:srgbClr val="463900"/>
        </a:hlink>
        <a:folHlink>
          <a:srgbClr val="FFF0A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19682</TotalTime>
  <Words>759</Words>
  <Application>Microsoft Office PowerPoint</Application>
  <PresentationFormat>ワイド画面</PresentationFormat>
  <Paragraphs>192</Paragraphs>
  <Slides>28</Slides>
  <Notes>11</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28</vt:i4>
      </vt:variant>
    </vt:vector>
  </HeadingPairs>
  <TitlesOfParts>
    <vt:vector size="35" baseType="lpstr">
      <vt:lpstr>ＭＳ Ｐゴシック</vt:lpstr>
      <vt:lpstr>华文细黑</vt:lpstr>
      <vt:lpstr>Arial</vt:lpstr>
      <vt:lpstr>Calibri</vt:lpstr>
      <vt:lpstr>Wingdings</vt:lpstr>
      <vt:lpstr>シンプル（002）</vt:lpstr>
      <vt:lpstr>Office ​​テーマ</vt:lpstr>
      <vt:lpstr>消費者参加型製品開発プロジェクトを通じた 消費者と企業の関係</vt:lpstr>
      <vt:lpstr>目次</vt:lpstr>
      <vt:lpstr>現状分析</vt:lpstr>
      <vt:lpstr>消費者参加型製品開発の定義</vt:lpstr>
      <vt:lpstr>事例紹介</vt:lpstr>
      <vt:lpstr>事例紹介①</vt:lpstr>
      <vt:lpstr>事例紹介②</vt:lpstr>
      <vt:lpstr>消費者参加型製品開発が注目される背景</vt:lpstr>
      <vt:lpstr>企業が消費者参加型製品開発を行う目的</vt:lpstr>
      <vt:lpstr>問題意識</vt:lpstr>
      <vt:lpstr>目次</vt:lpstr>
      <vt:lpstr>先行研究①</vt:lpstr>
      <vt:lpstr>先行研究②</vt:lpstr>
      <vt:lpstr>研究目的</vt:lpstr>
      <vt:lpstr>目次</vt:lpstr>
      <vt:lpstr>仮説①の導出</vt:lpstr>
      <vt:lpstr>仮説①の導出</vt:lpstr>
      <vt:lpstr>仮説①の導出</vt:lpstr>
      <vt:lpstr>仮説①の導出</vt:lpstr>
      <vt:lpstr>仮説①の導出</vt:lpstr>
      <vt:lpstr>仮説①</vt:lpstr>
      <vt:lpstr>目次</vt:lpstr>
      <vt:lpstr>調査①の概要</vt:lpstr>
      <vt:lpstr>調査①の調査方法</vt:lpstr>
      <vt:lpstr>調査①の調査方法</vt:lpstr>
      <vt:lpstr>仮説①の検証結果</vt:lpstr>
      <vt:lpstr>仮説①の検証結果</vt:lpstr>
      <vt:lpstr>参考文献</vt:lpstr>
    </vt:vector>
  </TitlesOfParts>
  <Company>青山学院大学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消費者参加型製品開発</dc:title>
  <dc:creator>Yui Murakami</dc:creator>
  <cp:lastModifiedBy>Yui Murakami</cp:lastModifiedBy>
  <cp:revision>515</cp:revision>
  <cp:lastPrinted>2016-11-29T03:48:56Z</cp:lastPrinted>
  <dcterms:created xsi:type="dcterms:W3CDTF">2016-07-11T06:27:29Z</dcterms:created>
  <dcterms:modified xsi:type="dcterms:W3CDTF">2016-12-14T07:02:25Z</dcterms:modified>
</cp:coreProperties>
</file>